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451" r:id="rId5"/>
    <p:sldId id="259" r:id="rId6"/>
    <p:sldId id="262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288" r:id="rId16"/>
    <p:sldId id="418" r:id="rId17"/>
    <p:sldId id="448" r:id="rId18"/>
    <p:sldId id="449" r:id="rId19"/>
    <p:sldId id="450" r:id="rId20"/>
    <p:sldId id="443" r:id="rId21"/>
    <p:sldId id="417" r:id="rId22"/>
    <p:sldId id="317" r:id="rId23"/>
    <p:sldId id="396" r:id="rId24"/>
    <p:sldId id="428" r:id="rId25"/>
    <p:sldId id="295" r:id="rId26"/>
    <p:sldId id="444" r:id="rId27"/>
    <p:sldId id="315" r:id="rId28"/>
    <p:sldId id="434" r:id="rId29"/>
    <p:sldId id="433" r:id="rId30"/>
    <p:sldId id="289" r:id="rId31"/>
    <p:sldId id="429" r:id="rId32"/>
    <p:sldId id="445" r:id="rId33"/>
    <p:sldId id="409" r:id="rId34"/>
    <p:sldId id="333" r:id="rId35"/>
    <p:sldId id="397" r:id="rId36"/>
    <p:sldId id="286" r:id="rId37"/>
    <p:sldId id="264" r:id="rId38"/>
    <p:sldId id="420" r:id="rId39"/>
    <p:sldId id="269" r:id="rId40"/>
    <p:sldId id="297" r:id="rId41"/>
    <p:sldId id="290" r:id="rId42"/>
    <p:sldId id="376" r:id="rId43"/>
    <p:sldId id="377" r:id="rId44"/>
    <p:sldId id="378" r:id="rId45"/>
    <p:sldId id="270" r:id="rId46"/>
    <p:sldId id="44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houston.edu\uthsc\gadm\acad\safe\Risk%20Management%20&amp;%20Insurance\Bryan\Presentations\WCI,%20injuries\Copy%20of%20Copy%20of%20Number%20of%20injuries%20by%20classification%20FY01..FY17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solidFill>
                  <a:schemeClr val="tx1"/>
                </a:solidFill>
                <a:effectLst/>
              </a:rPr>
              <a:t>Number of First Reports of Injury, by Population Type, FY01 – FY20 </a:t>
            </a:r>
            <a:endParaRPr lang="en-US" sz="2000" dirty="0">
              <a:solidFill>
                <a:schemeClr val="tx1"/>
              </a:solidFill>
              <a:effectLst/>
            </a:endParaRP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sz="1200" b="0" i="0" u="none" strike="noStrike" baseline="0" dirty="0">
                <a:solidFill>
                  <a:schemeClr val="tx1"/>
                </a:solidFill>
                <a:effectLst/>
              </a:rPr>
              <a:t>(estimated total population = 14,595; employees: 9,278; students: 5,317) 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905413898526589E-2"/>
          <c:y val="9.958593812137119E-2"/>
          <c:w val="0.77903850462318869"/>
          <c:h val="0.830912431400620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Employees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Sheet1!$C$4:$V$4</c:f>
              <c:strCache>
                <c:ptCount val="20"/>
                <c:pt idx="0">
                  <c:v>FY01</c:v>
                </c:pt>
                <c:pt idx="1">
                  <c:v>FY02</c:v>
                </c:pt>
                <c:pt idx="2">
                  <c:v>FY03</c:v>
                </c:pt>
                <c:pt idx="3">
                  <c:v>FY04</c:v>
                </c:pt>
                <c:pt idx="4">
                  <c:v>FY05</c:v>
                </c:pt>
                <c:pt idx="5">
                  <c:v>FY06</c:v>
                </c:pt>
                <c:pt idx="6">
                  <c:v>FY07</c:v>
                </c:pt>
                <c:pt idx="7">
                  <c:v>FY08</c:v>
                </c:pt>
                <c:pt idx="8">
                  <c:v>FY09</c:v>
                </c:pt>
                <c:pt idx="9">
                  <c:v>FY10</c:v>
                </c:pt>
                <c:pt idx="10">
                  <c:v>FY11</c:v>
                </c:pt>
                <c:pt idx="11">
                  <c:v>FY12</c:v>
                </c:pt>
                <c:pt idx="12">
                  <c:v>FY13</c:v>
                </c:pt>
                <c:pt idx="13">
                  <c:v>FY14</c:v>
                </c:pt>
                <c:pt idx="14">
                  <c:v>FY15</c:v>
                </c:pt>
                <c:pt idx="15">
                  <c:v>FY16</c:v>
                </c:pt>
                <c:pt idx="16">
                  <c:v>FY17</c:v>
                </c:pt>
                <c:pt idx="17">
                  <c:v>FY18</c:v>
                </c:pt>
                <c:pt idx="18">
                  <c:v>FY19</c:v>
                </c:pt>
                <c:pt idx="19">
                  <c:v>FY20</c:v>
                </c:pt>
              </c:strCache>
            </c:strRef>
          </c:cat>
          <c:val>
            <c:numRef>
              <c:f>Sheet1!$C$5:$V$5</c:f>
              <c:numCache>
                <c:formatCode>General</c:formatCode>
                <c:ptCount val="20"/>
                <c:pt idx="0">
                  <c:v>487</c:v>
                </c:pt>
                <c:pt idx="1">
                  <c:v>398</c:v>
                </c:pt>
                <c:pt idx="2">
                  <c:v>367</c:v>
                </c:pt>
                <c:pt idx="3">
                  <c:v>284</c:v>
                </c:pt>
                <c:pt idx="4">
                  <c:v>312</c:v>
                </c:pt>
                <c:pt idx="5">
                  <c:v>260</c:v>
                </c:pt>
                <c:pt idx="6">
                  <c:v>248</c:v>
                </c:pt>
                <c:pt idx="7">
                  <c:v>234</c:v>
                </c:pt>
                <c:pt idx="8">
                  <c:v>235</c:v>
                </c:pt>
                <c:pt idx="9">
                  <c:v>236</c:v>
                </c:pt>
                <c:pt idx="10">
                  <c:v>192</c:v>
                </c:pt>
                <c:pt idx="11">
                  <c:v>212</c:v>
                </c:pt>
                <c:pt idx="12">
                  <c:v>247</c:v>
                </c:pt>
                <c:pt idx="13">
                  <c:v>243</c:v>
                </c:pt>
                <c:pt idx="14">
                  <c:v>290</c:v>
                </c:pt>
                <c:pt idx="15">
                  <c:v>277</c:v>
                </c:pt>
                <c:pt idx="16">
                  <c:v>289</c:v>
                </c:pt>
                <c:pt idx="17">
                  <c:v>297</c:v>
                </c:pt>
                <c:pt idx="18">
                  <c:v>294</c:v>
                </c:pt>
                <c:pt idx="19">
                  <c:v>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EE-4BD8-B601-52F86BCDA42E}"/>
            </c:ext>
          </c:extLst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Residents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Sheet1!$C$4:$V$4</c:f>
              <c:strCache>
                <c:ptCount val="20"/>
                <c:pt idx="0">
                  <c:v>FY01</c:v>
                </c:pt>
                <c:pt idx="1">
                  <c:v>FY02</c:v>
                </c:pt>
                <c:pt idx="2">
                  <c:v>FY03</c:v>
                </c:pt>
                <c:pt idx="3">
                  <c:v>FY04</c:v>
                </c:pt>
                <c:pt idx="4">
                  <c:v>FY05</c:v>
                </c:pt>
                <c:pt idx="5">
                  <c:v>FY06</c:v>
                </c:pt>
                <c:pt idx="6">
                  <c:v>FY07</c:v>
                </c:pt>
                <c:pt idx="7">
                  <c:v>FY08</c:v>
                </c:pt>
                <c:pt idx="8">
                  <c:v>FY09</c:v>
                </c:pt>
                <c:pt idx="9">
                  <c:v>FY10</c:v>
                </c:pt>
                <c:pt idx="10">
                  <c:v>FY11</c:v>
                </c:pt>
                <c:pt idx="11">
                  <c:v>FY12</c:v>
                </c:pt>
                <c:pt idx="12">
                  <c:v>FY13</c:v>
                </c:pt>
                <c:pt idx="13">
                  <c:v>FY14</c:v>
                </c:pt>
                <c:pt idx="14">
                  <c:v>FY15</c:v>
                </c:pt>
                <c:pt idx="15">
                  <c:v>FY16</c:v>
                </c:pt>
                <c:pt idx="16">
                  <c:v>FY17</c:v>
                </c:pt>
                <c:pt idx="17">
                  <c:v>FY18</c:v>
                </c:pt>
                <c:pt idx="18">
                  <c:v>FY19</c:v>
                </c:pt>
                <c:pt idx="19">
                  <c:v>FY20</c:v>
                </c:pt>
              </c:strCache>
            </c:strRef>
          </c:cat>
          <c:val>
            <c:numRef>
              <c:f>Sheet1!$C$6:$V$6</c:f>
              <c:numCache>
                <c:formatCode>General</c:formatCode>
                <c:ptCount val="20"/>
                <c:pt idx="0">
                  <c:v>102</c:v>
                </c:pt>
                <c:pt idx="1">
                  <c:v>156</c:v>
                </c:pt>
                <c:pt idx="2">
                  <c:v>156</c:v>
                </c:pt>
                <c:pt idx="3">
                  <c:v>140</c:v>
                </c:pt>
                <c:pt idx="4">
                  <c:v>139</c:v>
                </c:pt>
                <c:pt idx="5">
                  <c:v>105</c:v>
                </c:pt>
                <c:pt idx="6">
                  <c:v>118</c:v>
                </c:pt>
                <c:pt idx="7">
                  <c:v>180</c:v>
                </c:pt>
                <c:pt idx="8">
                  <c:v>117</c:v>
                </c:pt>
                <c:pt idx="9">
                  <c:v>121</c:v>
                </c:pt>
                <c:pt idx="10">
                  <c:v>112</c:v>
                </c:pt>
                <c:pt idx="11">
                  <c:v>133</c:v>
                </c:pt>
                <c:pt idx="12">
                  <c:v>128</c:v>
                </c:pt>
                <c:pt idx="13">
                  <c:v>181</c:v>
                </c:pt>
                <c:pt idx="14">
                  <c:v>125</c:v>
                </c:pt>
                <c:pt idx="15">
                  <c:v>146</c:v>
                </c:pt>
                <c:pt idx="16">
                  <c:v>102</c:v>
                </c:pt>
                <c:pt idx="17">
                  <c:v>114</c:v>
                </c:pt>
                <c:pt idx="18">
                  <c:v>90</c:v>
                </c:pt>
                <c:pt idx="1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EE-4BD8-B601-52F86BCDA42E}"/>
            </c:ext>
          </c:extLst>
        </c:ser>
        <c:ser>
          <c:idx val="2"/>
          <c:order val="2"/>
          <c:tx>
            <c:strRef>
              <c:f>Sheet1!$B$7</c:f>
              <c:strCache>
                <c:ptCount val="1"/>
                <c:pt idx="0">
                  <c:v>Students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Sheet1!$C$4:$V$4</c:f>
              <c:strCache>
                <c:ptCount val="20"/>
                <c:pt idx="0">
                  <c:v>FY01</c:v>
                </c:pt>
                <c:pt idx="1">
                  <c:v>FY02</c:v>
                </c:pt>
                <c:pt idx="2">
                  <c:v>FY03</c:v>
                </c:pt>
                <c:pt idx="3">
                  <c:v>FY04</c:v>
                </c:pt>
                <c:pt idx="4">
                  <c:v>FY05</c:v>
                </c:pt>
                <c:pt idx="5">
                  <c:v>FY06</c:v>
                </c:pt>
                <c:pt idx="6">
                  <c:v>FY07</c:v>
                </c:pt>
                <c:pt idx="7">
                  <c:v>FY08</c:v>
                </c:pt>
                <c:pt idx="8">
                  <c:v>FY09</c:v>
                </c:pt>
                <c:pt idx="9">
                  <c:v>FY10</c:v>
                </c:pt>
                <c:pt idx="10">
                  <c:v>FY11</c:v>
                </c:pt>
                <c:pt idx="11">
                  <c:v>FY12</c:v>
                </c:pt>
                <c:pt idx="12">
                  <c:v>FY13</c:v>
                </c:pt>
                <c:pt idx="13">
                  <c:v>FY14</c:v>
                </c:pt>
                <c:pt idx="14">
                  <c:v>FY15</c:v>
                </c:pt>
                <c:pt idx="15">
                  <c:v>FY16</c:v>
                </c:pt>
                <c:pt idx="16">
                  <c:v>FY17</c:v>
                </c:pt>
                <c:pt idx="17">
                  <c:v>FY18</c:v>
                </c:pt>
                <c:pt idx="18">
                  <c:v>FY19</c:v>
                </c:pt>
                <c:pt idx="19">
                  <c:v>FY20</c:v>
                </c:pt>
              </c:strCache>
            </c:strRef>
          </c:cat>
          <c:val>
            <c:numRef>
              <c:f>Sheet1!$C$7:$V$7</c:f>
              <c:numCache>
                <c:formatCode>General</c:formatCode>
                <c:ptCount val="20"/>
                <c:pt idx="0">
                  <c:v>85</c:v>
                </c:pt>
                <c:pt idx="1">
                  <c:v>69</c:v>
                </c:pt>
                <c:pt idx="2">
                  <c:v>86</c:v>
                </c:pt>
                <c:pt idx="3">
                  <c:v>89</c:v>
                </c:pt>
                <c:pt idx="4">
                  <c:v>104</c:v>
                </c:pt>
                <c:pt idx="5">
                  <c:v>85</c:v>
                </c:pt>
                <c:pt idx="6">
                  <c:v>88</c:v>
                </c:pt>
                <c:pt idx="7">
                  <c:v>123</c:v>
                </c:pt>
                <c:pt idx="8">
                  <c:v>99</c:v>
                </c:pt>
                <c:pt idx="9">
                  <c:v>95</c:v>
                </c:pt>
                <c:pt idx="10">
                  <c:v>77</c:v>
                </c:pt>
                <c:pt idx="11">
                  <c:v>92</c:v>
                </c:pt>
                <c:pt idx="12">
                  <c:v>81</c:v>
                </c:pt>
                <c:pt idx="13">
                  <c:v>100</c:v>
                </c:pt>
                <c:pt idx="14">
                  <c:v>32</c:v>
                </c:pt>
                <c:pt idx="15">
                  <c:v>33</c:v>
                </c:pt>
                <c:pt idx="16">
                  <c:v>19</c:v>
                </c:pt>
                <c:pt idx="17">
                  <c:v>22</c:v>
                </c:pt>
                <c:pt idx="18">
                  <c:v>77</c:v>
                </c:pt>
                <c:pt idx="19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EE-4BD8-B601-52F86BCDA42E}"/>
            </c:ext>
          </c:extLst>
        </c:ser>
        <c:ser>
          <c:idx val="3"/>
          <c:order val="3"/>
          <c:tx>
            <c:strRef>
              <c:f>Sheet1!$B$8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Sheet1!$C$4:$V$4</c:f>
              <c:strCache>
                <c:ptCount val="20"/>
                <c:pt idx="0">
                  <c:v>FY01</c:v>
                </c:pt>
                <c:pt idx="1">
                  <c:v>FY02</c:v>
                </c:pt>
                <c:pt idx="2">
                  <c:v>FY03</c:v>
                </c:pt>
                <c:pt idx="3">
                  <c:v>FY04</c:v>
                </c:pt>
                <c:pt idx="4">
                  <c:v>FY05</c:v>
                </c:pt>
                <c:pt idx="5">
                  <c:v>FY06</c:v>
                </c:pt>
                <c:pt idx="6">
                  <c:v>FY07</c:v>
                </c:pt>
                <c:pt idx="7">
                  <c:v>FY08</c:v>
                </c:pt>
                <c:pt idx="8">
                  <c:v>FY09</c:v>
                </c:pt>
                <c:pt idx="9">
                  <c:v>FY10</c:v>
                </c:pt>
                <c:pt idx="10">
                  <c:v>FY11</c:v>
                </c:pt>
                <c:pt idx="11">
                  <c:v>FY12</c:v>
                </c:pt>
                <c:pt idx="12">
                  <c:v>FY13</c:v>
                </c:pt>
                <c:pt idx="13">
                  <c:v>FY14</c:v>
                </c:pt>
                <c:pt idx="14">
                  <c:v>FY15</c:v>
                </c:pt>
                <c:pt idx="15">
                  <c:v>FY16</c:v>
                </c:pt>
                <c:pt idx="16">
                  <c:v>FY17</c:v>
                </c:pt>
                <c:pt idx="17">
                  <c:v>FY18</c:v>
                </c:pt>
                <c:pt idx="18">
                  <c:v>FY19</c:v>
                </c:pt>
                <c:pt idx="19">
                  <c:v>FY20</c:v>
                </c:pt>
              </c:strCache>
            </c:strRef>
          </c:cat>
          <c:val>
            <c:numRef>
              <c:f>Sheet1!$C$8:$V$8</c:f>
              <c:numCache>
                <c:formatCode>General</c:formatCode>
                <c:ptCount val="20"/>
                <c:pt idx="0">
                  <c:v>675</c:v>
                </c:pt>
                <c:pt idx="1">
                  <c:v>623</c:v>
                </c:pt>
                <c:pt idx="2">
                  <c:v>609</c:v>
                </c:pt>
                <c:pt idx="3">
                  <c:v>513</c:v>
                </c:pt>
                <c:pt idx="4">
                  <c:v>555</c:v>
                </c:pt>
                <c:pt idx="5">
                  <c:v>450</c:v>
                </c:pt>
                <c:pt idx="6">
                  <c:v>454</c:v>
                </c:pt>
                <c:pt idx="7">
                  <c:v>538</c:v>
                </c:pt>
                <c:pt idx="8">
                  <c:v>451</c:v>
                </c:pt>
                <c:pt idx="9">
                  <c:v>452</c:v>
                </c:pt>
                <c:pt idx="10">
                  <c:v>381</c:v>
                </c:pt>
                <c:pt idx="11">
                  <c:v>437</c:v>
                </c:pt>
                <c:pt idx="12">
                  <c:v>456</c:v>
                </c:pt>
                <c:pt idx="13">
                  <c:v>525</c:v>
                </c:pt>
                <c:pt idx="14">
                  <c:v>447</c:v>
                </c:pt>
                <c:pt idx="15">
                  <c:v>456</c:v>
                </c:pt>
                <c:pt idx="16">
                  <c:v>410</c:v>
                </c:pt>
                <c:pt idx="17">
                  <c:v>433</c:v>
                </c:pt>
                <c:pt idx="18">
                  <c:v>461</c:v>
                </c:pt>
                <c:pt idx="19">
                  <c:v>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EE-4BD8-B601-52F86BCDA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758296"/>
        <c:axId val="411760920"/>
      </c:lineChart>
      <c:catAx>
        <c:axId val="411758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60920"/>
        <c:crosses val="autoZero"/>
        <c:auto val="1"/>
        <c:lblAlgn val="ctr"/>
        <c:lblOffset val="100"/>
        <c:noMultiLvlLbl val="0"/>
      </c:catAx>
      <c:valAx>
        <c:axId val="4117609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Number of First</a:t>
                </a:r>
                <a:r>
                  <a:rPr lang="en-US" b="1" baseline="0">
                    <a:solidFill>
                      <a:schemeClr val="tx1"/>
                    </a:solidFill>
                  </a:rPr>
                  <a:t> Reports</a:t>
                </a:r>
                <a:endParaRPr lang="en-US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8.7954107808881962E-3"/>
              <c:y val="0.40005726556907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758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14492753623207"/>
          <c:y val="4.7210300429184553E-2"/>
          <c:w val="0.76811594202898625"/>
          <c:h val="0.86695278969957146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Sheet1!$A$3:$M$3</c:f>
              <c:strCache>
                <c:ptCount val="13"/>
                <c:pt idx="0">
                  <c:v>budget (state)</c:v>
                </c:pt>
                <c:pt idx="1">
                  <c:v>$1,491,380 </c:v>
                </c:pt>
                <c:pt idx="2">
                  <c:v>$1,885,379 </c:v>
                </c:pt>
                <c:pt idx="3">
                  <c:v>$1,839,379 </c:v>
                </c:pt>
                <c:pt idx="4">
                  <c:v>$1,521,894</c:v>
                </c:pt>
                <c:pt idx="5">
                  <c:v>$1,729,905</c:v>
                </c:pt>
                <c:pt idx="6">
                  <c:v>$1,876,799</c:v>
                </c:pt>
                <c:pt idx="7">
                  <c:v>$1,920,609</c:v>
                </c:pt>
                <c:pt idx="8">
                  <c:v>$1,939,584</c:v>
                </c:pt>
                <c:pt idx="9">
                  <c:v>$2,052,876</c:v>
                </c:pt>
                <c:pt idx="10">
                  <c:v>$2,143,861</c:v>
                </c:pt>
                <c:pt idx="11">
                  <c:v>$2,160,134</c:v>
                </c:pt>
                <c:pt idx="12">
                  <c:v>$2,160,134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</c:spPr>
          <c:invertIfNegative val="0"/>
          <c:cat>
            <c:strRef>
              <c:f>Sheet1!$F$1:$M$1</c:f>
              <c:strCache>
                <c:ptCount val="8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</c:v>
                </c:pt>
                <c:pt idx="6">
                  <c:v>FY19</c:v>
                </c:pt>
                <c:pt idx="7">
                  <c:v>FY20</c:v>
                </c:pt>
              </c:strCache>
            </c:strRef>
          </c:cat>
          <c:val>
            <c:numRef>
              <c:f>Sheet1!$B$3:$L$3</c:f>
              <c:numCache>
                <c:formatCode>"$"#,##0</c:formatCode>
                <c:ptCount val="8"/>
                <c:pt idx="0">
                  <c:v>1521894.48</c:v>
                </c:pt>
                <c:pt idx="1">
                  <c:v>1729905.35</c:v>
                </c:pt>
                <c:pt idx="2">
                  <c:v>1876799</c:v>
                </c:pt>
                <c:pt idx="3">
                  <c:v>1920609</c:v>
                </c:pt>
                <c:pt idx="4">
                  <c:v>1939584</c:v>
                </c:pt>
                <c:pt idx="5">
                  <c:v>2052876</c:v>
                </c:pt>
                <c:pt idx="6">
                  <c:v>2143861</c:v>
                </c:pt>
                <c:pt idx="7">
                  <c:v>2160134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C-4F7E-9E60-C82563F3F664}"/>
            </c:ext>
          </c:extLst>
        </c:ser>
        <c:ser>
          <c:idx val="4"/>
          <c:order val="1"/>
          <c:tx>
            <c:strRef>
              <c:f>Sheet1!$A$4:$M$4</c:f>
              <c:strCache>
                <c:ptCount val="13"/>
                <c:pt idx="0">
                  <c:v>RAP</c:v>
                </c:pt>
                <c:pt idx="1">
                  <c:v>$378,358 </c:v>
                </c:pt>
                <c:pt idx="2">
                  <c:v>$436,100 </c:v>
                </c:pt>
                <c:pt idx="3">
                  <c:v>$282,220 </c:v>
                </c:pt>
                <c:pt idx="4">
                  <c:v>$222,692</c:v>
                </c:pt>
                <c:pt idx="5">
                  <c:v>$276,205</c:v>
                </c:pt>
                <c:pt idx="6">
                  <c:v>$274,804</c:v>
                </c:pt>
                <c:pt idx="7">
                  <c:v>$262,623</c:v>
                </c:pt>
                <c:pt idx="8">
                  <c:v>$306,452</c:v>
                </c:pt>
                <c:pt idx="9">
                  <c:v>$188,918</c:v>
                </c:pt>
                <c:pt idx="10">
                  <c:v>$178,339</c:v>
                </c:pt>
                <c:pt idx="11">
                  <c:v>$168,938</c:v>
                </c:pt>
                <c:pt idx="12">
                  <c:v>$162,829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invertIfNegative val="0"/>
          <c:cat>
            <c:strRef>
              <c:f>Sheet1!$F$1:$M$1</c:f>
              <c:strCache>
                <c:ptCount val="8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</c:v>
                </c:pt>
                <c:pt idx="6">
                  <c:v>FY19</c:v>
                </c:pt>
                <c:pt idx="7">
                  <c:v>FY20</c:v>
                </c:pt>
              </c:strCache>
            </c:strRef>
          </c:cat>
          <c:val>
            <c:numRef>
              <c:f>Sheet1!$B$4:$L$4</c:f>
              <c:numCache>
                <c:formatCode>"$"#,##0</c:formatCode>
                <c:ptCount val="8"/>
                <c:pt idx="0">
                  <c:v>222692</c:v>
                </c:pt>
                <c:pt idx="1">
                  <c:v>276205</c:v>
                </c:pt>
                <c:pt idx="2">
                  <c:v>274804</c:v>
                </c:pt>
                <c:pt idx="3">
                  <c:v>262623</c:v>
                </c:pt>
                <c:pt idx="4">
                  <c:v>306452</c:v>
                </c:pt>
                <c:pt idx="5">
                  <c:v>188918</c:v>
                </c:pt>
                <c:pt idx="6">
                  <c:v>178339</c:v>
                </c:pt>
                <c:pt idx="7">
                  <c:v>168938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CC-4F7E-9E60-C82563F3F664}"/>
            </c:ext>
          </c:extLst>
        </c:ser>
        <c:ser>
          <c:idx val="3"/>
          <c:order val="2"/>
          <c:tx>
            <c:strRef>
              <c:f>Sheet1!$A$8:$M$8</c:f>
              <c:strCache>
                <c:ptCount val="13"/>
                <c:pt idx="0">
                  <c:v>income total (UTP, training, MedFound)</c:v>
                </c:pt>
                <c:pt idx="1">
                  <c:v>$171,447 </c:v>
                </c:pt>
                <c:pt idx="2">
                  <c:v>$193,757 </c:v>
                </c:pt>
                <c:pt idx="3">
                  <c:v>$197,944 </c:v>
                </c:pt>
                <c:pt idx="4">
                  <c:v>$256,015</c:v>
                </c:pt>
                <c:pt idx="5">
                  <c:v>$278,354</c:v>
                </c:pt>
                <c:pt idx="6">
                  <c:v>$266,909</c:v>
                </c:pt>
                <c:pt idx="7">
                  <c:v>$347,534</c:v>
                </c:pt>
                <c:pt idx="8">
                  <c:v>$423,244</c:v>
                </c:pt>
                <c:pt idx="9">
                  <c:v>$446,412</c:v>
                </c:pt>
                <c:pt idx="10">
                  <c:v>460,566</c:v>
                </c:pt>
                <c:pt idx="11">
                  <c:v>$487,986</c:v>
                </c:pt>
                <c:pt idx="12">
                  <c:v>$442,793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cat>
            <c:strRef>
              <c:f>Sheet1!$F$1:$M$1</c:f>
              <c:strCache>
                <c:ptCount val="8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</c:v>
                </c:pt>
                <c:pt idx="6">
                  <c:v>FY19</c:v>
                </c:pt>
                <c:pt idx="7">
                  <c:v>FY20</c:v>
                </c:pt>
              </c:strCache>
            </c:strRef>
          </c:cat>
          <c:val>
            <c:numRef>
              <c:f>Sheet1!$B$8:$L$8</c:f>
              <c:numCache>
                <c:formatCode>"$"#,##0</c:formatCode>
                <c:ptCount val="8"/>
                <c:pt idx="0">
                  <c:v>256015.32</c:v>
                </c:pt>
                <c:pt idx="1">
                  <c:v>278353.7</c:v>
                </c:pt>
                <c:pt idx="2">
                  <c:v>266909</c:v>
                </c:pt>
                <c:pt idx="3">
                  <c:v>347534</c:v>
                </c:pt>
                <c:pt idx="4">
                  <c:v>423244</c:v>
                </c:pt>
                <c:pt idx="5">
                  <c:v>446412</c:v>
                </c:pt>
                <c:pt idx="6" formatCode="#,##0">
                  <c:v>460566</c:v>
                </c:pt>
                <c:pt idx="7">
                  <c:v>487986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CC-4F7E-9E60-C82563F3F664}"/>
            </c:ext>
          </c:extLst>
        </c:ser>
        <c:ser>
          <c:idx val="5"/>
          <c:order val="3"/>
          <c:tx>
            <c:strRef>
              <c:f>Sheet1!$A$2:$M$2</c:f>
              <c:strCache>
                <c:ptCount val="13"/>
                <c:pt idx="0">
                  <c:v>delta from sq ft model</c:v>
                </c:pt>
                <c:pt idx="1">
                  <c:v>$782,107 </c:v>
                </c:pt>
                <c:pt idx="2">
                  <c:v>$554,835 </c:v>
                </c:pt>
                <c:pt idx="3">
                  <c:v>$898,036 </c:v>
                </c:pt>
                <c:pt idx="4">
                  <c:v>$594,642</c:v>
                </c:pt>
                <c:pt idx="5">
                  <c:v>$354,819.77</c:v>
                </c:pt>
                <c:pt idx="6">
                  <c:v>$361,293</c:v>
                </c:pt>
                <c:pt idx="7">
                  <c:v>$419,879</c:v>
                </c:pt>
                <c:pt idx="8">
                  <c:v>$419,879</c:v>
                </c:pt>
                <c:pt idx="9">
                  <c:v>$552,614</c:v>
                </c:pt>
                <c:pt idx="10">
                  <c:v>$583,722</c:v>
                </c:pt>
                <c:pt idx="11">
                  <c:v>$662,699</c:v>
                </c:pt>
                <c:pt idx="12">
                  <c:v>$818,394</c:v>
                </c:pt>
              </c:strCache>
            </c:strRef>
          </c:tx>
          <c:spPr>
            <a:noFill/>
            <a:ln w="6827">
              <a:solidFill>
                <a:schemeClr val="bg1">
                  <a:lumMod val="65000"/>
                </a:schemeClr>
              </a:solidFill>
              <a:prstDash val="solid"/>
            </a:ln>
          </c:spPr>
          <c:invertIfNegative val="0"/>
          <c:cat>
            <c:strRef>
              <c:f>Sheet1!$F$1:$M$1</c:f>
              <c:strCache>
                <c:ptCount val="8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</c:v>
                </c:pt>
                <c:pt idx="6">
                  <c:v>FY19</c:v>
                </c:pt>
                <c:pt idx="7">
                  <c:v>FY20</c:v>
                </c:pt>
              </c:strCache>
            </c:strRef>
          </c:cat>
          <c:val>
            <c:numRef>
              <c:f>Sheet1!$B$2:$L$2</c:f>
              <c:numCache>
                <c:formatCode>"$"#,##0.00</c:formatCode>
                <c:ptCount val="8"/>
                <c:pt idx="0" formatCode="&quot;$&quot;#,##0">
                  <c:v>594641.53393503325</c:v>
                </c:pt>
                <c:pt idx="1">
                  <c:v>354819.7671923833</c:v>
                </c:pt>
                <c:pt idx="2" formatCode="&quot;$&quot;#,##0">
                  <c:v>361293</c:v>
                </c:pt>
                <c:pt idx="3" formatCode="&quot;$&quot;#,##0">
                  <c:v>419879</c:v>
                </c:pt>
                <c:pt idx="4" formatCode="&quot;$&quot;#,##0">
                  <c:v>419879</c:v>
                </c:pt>
                <c:pt idx="5" formatCode="&quot;$&quot;#,##0">
                  <c:v>552614</c:v>
                </c:pt>
                <c:pt idx="6" formatCode="&quot;$&quot;#,##0">
                  <c:v>583722</c:v>
                </c:pt>
                <c:pt idx="7" formatCode="&quot;$&quot;#,##0">
                  <c:v>662699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CC-4F7E-9E60-C82563F3F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0400559"/>
        <c:axId val="1"/>
      </c:barChart>
      <c:catAx>
        <c:axId val="17104005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\$#,##0" sourceLinked="0"/>
        <c:majorTickMark val="out"/>
        <c:minorTickMark val="none"/>
        <c:tickLblPos val="nextTo"/>
        <c:spPr>
          <a:ln w="17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710400559"/>
        <c:crosses val="autoZero"/>
        <c:crossBetween val="between"/>
      </c:valAx>
      <c:spPr>
        <a:noFill/>
        <a:ln w="248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Sheet2!$A$2:$J$2</c:f>
              <c:strCache>
                <c:ptCount val="10"/>
                <c:pt idx="0">
                  <c:v>Non-lab</c:v>
                </c:pt>
                <c:pt idx="1">
                  <c:v>3397809</c:v>
                </c:pt>
                <c:pt idx="2">
                  <c:v>3528199</c:v>
                </c:pt>
                <c:pt idx="3">
                  <c:v>3735792</c:v>
                </c:pt>
                <c:pt idx="4">
                  <c:v>3936275</c:v>
                </c:pt>
                <c:pt idx="5">
                  <c:v>4209007</c:v>
                </c:pt>
                <c:pt idx="6">
                  <c:v>4290393</c:v>
                </c:pt>
                <c:pt idx="7">
                  <c:v>4171954</c:v>
                </c:pt>
                <c:pt idx="8">
                  <c:v>4200563</c:v>
                </c:pt>
                <c:pt idx="9">
                  <c:v>4200563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</c:spPr>
          <c:invertIfNegative val="0"/>
          <c:cat>
            <c:strRef>
              <c:f>Sheet2!$C$1:$J$1</c:f>
              <c:strCache>
                <c:ptCount val="8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</c:v>
                </c:pt>
                <c:pt idx="6">
                  <c:v>FY19</c:v>
                </c:pt>
                <c:pt idx="7">
                  <c:v>FY20</c:v>
                </c:pt>
              </c:strCache>
            </c:strRef>
          </c:cat>
          <c:val>
            <c:numRef>
              <c:f>Sheet2!$B$2:$I$2</c:f>
              <c:numCache>
                <c:formatCode>General</c:formatCode>
                <c:ptCount val="8"/>
                <c:pt idx="0">
                  <c:v>3397809</c:v>
                </c:pt>
                <c:pt idx="1">
                  <c:v>3528199</c:v>
                </c:pt>
                <c:pt idx="2">
                  <c:v>3735792</c:v>
                </c:pt>
                <c:pt idx="3">
                  <c:v>3936275</c:v>
                </c:pt>
                <c:pt idx="4">
                  <c:v>4209007</c:v>
                </c:pt>
                <c:pt idx="5">
                  <c:v>4290393</c:v>
                </c:pt>
                <c:pt idx="6">
                  <c:v>4171954</c:v>
                </c:pt>
                <c:pt idx="7">
                  <c:v>4200563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71-4966-BB46-C3884CF07FA9}"/>
            </c:ext>
          </c:extLst>
        </c:ser>
        <c:ser>
          <c:idx val="1"/>
          <c:order val="1"/>
          <c:tx>
            <c:strRef>
              <c:f>Sheet2!$A$3:$J$3</c:f>
              <c:strCache>
                <c:ptCount val="10"/>
                <c:pt idx="0">
                  <c:v>Lab</c:v>
                </c:pt>
                <c:pt idx="1">
                  <c:v>633720</c:v>
                </c:pt>
                <c:pt idx="2">
                  <c:v>616472</c:v>
                </c:pt>
                <c:pt idx="3">
                  <c:v>623567</c:v>
                </c:pt>
                <c:pt idx="4">
                  <c:v>637984</c:v>
                </c:pt>
                <c:pt idx="5">
                  <c:v>632133</c:v>
                </c:pt>
                <c:pt idx="6">
                  <c:v>649039</c:v>
                </c:pt>
                <c:pt idx="7">
                  <c:v>662825</c:v>
                </c:pt>
                <c:pt idx="8">
                  <c:v>664434</c:v>
                </c:pt>
                <c:pt idx="9">
                  <c:v>66434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Sheet2!$C$1:$J$1</c:f>
              <c:strCache>
                <c:ptCount val="8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</c:v>
                </c:pt>
                <c:pt idx="6">
                  <c:v>FY19</c:v>
                </c:pt>
                <c:pt idx="7">
                  <c:v>FY20</c:v>
                </c:pt>
              </c:strCache>
            </c:strRef>
          </c:cat>
          <c:val>
            <c:numRef>
              <c:f>Sheet2!$B$3:$I$3</c:f>
              <c:numCache>
                <c:formatCode>General</c:formatCode>
                <c:ptCount val="8"/>
                <c:pt idx="0">
                  <c:v>633720</c:v>
                </c:pt>
                <c:pt idx="1">
                  <c:v>616472</c:v>
                </c:pt>
                <c:pt idx="2">
                  <c:v>623567</c:v>
                </c:pt>
                <c:pt idx="3">
                  <c:v>637984</c:v>
                </c:pt>
                <c:pt idx="4">
                  <c:v>632133</c:v>
                </c:pt>
                <c:pt idx="5">
                  <c:v>649039</c:v>
                </c:pt>
                <c:pt idx="6">
                  <c:v>662825</c:v>
                </c:pt>
                <c:pt idx="7">
                  <c:v>664434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71-4966-BB46-C3884CF07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4235088"/>
        <c:axId val="1"/>
      </c:barChart>
      <c:catAx>
        <c:axId val="165423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7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000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7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54235088"/>
        <c:crosses val="autoZero"/>
        <c:crossBetween val="between"/>
      </c:valAx>
      <c:spPr>
        <a:noFill/>
        <a:ln w="24869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7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0.8292</cdr:x>
      <cdr:y>0.47123</cdr:y>
    </cdr:from>
    <cdr:to>
      <cdr:x>0.93474</cdr:x>
      <cdr:y>0.51745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91094" y="3108598"/>
          <a:ext cx="991646" cy="3049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Total n=</a:t>
          </a:r>
          <a:r>
            <a:rPr lang="en-US" sz="1100" b="1" baseline="0" dirty="0">
              <a:solidFill>
                <a:srgbClr val="FF0000"/>
              </a:solidFill>
            </a:rPr>
            <a:t> 419</a:t>
          </a:r>
          <a:endParaRPr lang="en-US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0.83019</cdr:x>
      <cdr:y>0.5</cdr:y>
    </cdr:from>
    <cdr:to>
      <cdr:x>0.96836</cdr:x>
      <cdr:y>0.54494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00425" y="3298371"/>
          <a:ext cx="1298235" cy="296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accent1"/>
              </a:solidFill>
            </a:rPr>
            <a:t>Employees n=</a:t>
          </a:r>
          <a:r>
            <a:rPr lang="en-US" sz="1100" b="1" baseline="0" dirty="0">
              <a:solidFill>
                <a:schemeClr val="accent1"/>
              </a:solidFill>
            </a:rPr>
            <a:t> </a:t>
          </a:r>
          <a:r>
            <a:rPr lang="en-US" b="1" dirty="0">
              <a:solidFill>
                <a:schemeClr val="accent1"/>
              </a:solidFill>
            </a:rPr>
            <a:t>388</a:t>
          </a:r>
          <a:endParaRPr lang="en-US" sz="11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0.85811</cdr:x>
      <cdr:y>0.78582</cdr:y>
    </cdr:from>
    <cdr:to>
      <cdr:x>0.96366</cdr:x>
      <cdr:y>0.84874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434343" y="4940085"/>
          <a:ext cx="914400" cy="395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0.83516</cdr:x>
      <cdr:y>0.90806</cdr:y>
    </cdr:from>
    <cdr:to>
      <cdr:x>0.96094</cdr:x>
      <cdr:y>0.94787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847077" y="5990207"/>
          <a:ext cx="1181820" cy="262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tx2">
                  <a:lumMod val="40000"/>
                  <a:lumOff val="60000"/>
                </a:schemeClr>
              </a:solidFill>
            </a:rPr>
            <a:t>Residents n= </a:t>
          </a:r>
          <a:r>
            <a:rPr lang="en-US" b="1" dirty="0">
              <a:solidFill>
                <a:schemeClr val="tx2">
                  <a:lumMod val="40000"/>
                  <a:lumOff val="60000"/>
                </a:schemeClr>
              </a:solidFill>
            </a:rPr>
            <a:t>0</a:t>
          </a:r>
          <a:endParaRPr lang="en-US" sz="1100" b="1" dirty="0">
            <a:solidFill>
              <a:schemeClr val="tx2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0.82821</cdr:x>
      <cdr:y>0.87816</cdr:y>
    </cdr:from>
    <cdr:to>
      <cdr:x>0.95399</cdr:x>
      <cdr:y>0.92412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781764" y="5792981"/>
          <a:ext cx="1181820" cy="303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accent6">
                  <a:lumMod val="75000"/>
                </a:schemeClr>
              </a:solidFill>
            </a:rPr>
            <a:t>Students n= </a:t>
          </a:r>
          <a:r>
            <a:rPr lang="en-US" b="1" dirty="0">
              <a:solidFill>
                <a:schemeClr val="accent6">
                  <a:lumMod val="75000"/>
                </a:schemeClr>
              </a:solidFill>
            </a:rPr>
            <a:t>31</a:t>
          </a:r>
          <a:endParaRPr lang="en-US" sz="11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0.18728</cdr:x>
      <cdr:y>0.17848</cdr:y>
    </cdr:from>
    <cdr:to>
      <cdr:x>0.18728</cdr:x>
      <cdr:y>0.92964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F8A8B65E-0FD9-4395-A2C9-1CA78E5E29FB}"/>
            </a:ext>
          </a:extLst>
        </cdr:cNvPr>
        <cdr:cNvCxnSpPr/>
      </cdr:nvCxnSpPr>
      <cdr:spPr>
        <a:xfrm xmlns:a="http://schemas.openxmlformats.org/drawingml/2006/main" flipV="1">
          <a:off x="1622479" y="1122013"/>
          <a:ext cx="0" cy="47221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0.1351</cdr:x>
      <cdr:y>0.13611</cdr:y>
    </cdr:from>
    <cdr:to>
      <cdr:x>0.25902</cdr:x>
      <cdr:y>0.17206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70445" y="855636"/>
          <a:ext cx="1073580" cy="226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dirty="0">
              <a:solidFill>
                <a:schemeClr val="bg1">
                  <a:lumMod val="50000"/>
                </a:schemeClr>
              </a:solidFill>
            </a:rPr>
            <a:t>Oversight by SHERM</a:t>
          </a:r>
        </a:p>
      </cdr:txBody>
    </cdr:sp>
  </cdr:relSizeAnchor>
  <cdr:relSizeAnchor xmlns:cdr="http://schemas.openxmlformats.org/drawingml/2006/chartDrawing">
    <cdr:from>
      <cdr:x>0.79985</cdr:x>
      <cdr:y>0.18177</cdr:y>
    </cdr:from>
    <cdr:to>
      <cdr:x>0.79985</cdr:x>
      <cdr:y>0.93293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DE5FCCA8-0455-4DDE-B739-6F92BF254528}"/>
            </a:ext>
          </a:extLst>
        </cdr:cNvPr>
        <cdr:cNvCxnSpPr/>
      </cdr:nvCxnSpPr>
      <cdr:spPr>
        <a:xfrm xmlns:a="http://schemas.openxmlformats.org/drawingml/2006/main" flipV="1">
          <a:off x="6934200" y="1143000"/>
          <a:ext cx="0" cy="472337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0.6768</cdr:x>
      <cdr:y>0.10906</cdr:y>
    </cdr:from>
    <cdr:to>
      <cdr:x>0.92291</cdr:x>
      <cdr:y>0.25448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B734F20A-3A91-4B6A-890C-BD28AEE6FBC2}"/>
            </a:ext>
          </a:extLst>
        </cdr:cNvPr>
        <cdr:cNvSpPr txBox="1"/>
      </cdr:nvSpPr>
      <cdr:spPr>
        <a:xfrm xmlns:a="http://schemas.openxmlformats.org/drawingml/2006/main">
          <a:off x="5867400" y="685800"/>
          <a:ext cx="2133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0.72074</cdr:x>
      <cdr:y>0.12118</cdr:y>
    </cdr:from>
    <cdr:to>
      <cdr:x>0.89655</cdr:x>
      <cdr:y>0.18177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1461D3EE-17E3-42C5-B4F8-4999A39BE754}"/>
            </a:ext>
          </a:extLst>
        </cdr:cNvPr>
        <cdr:cNvSpPr txBox="1"/>
      </cdr:nvSpPr>
      <cdr:spPr>
        <a:xfrm xmlns:a="http://schemas.openxmlformats.org/drawingml/2006/main">
          <a:off x="6248400" y="762000"/>
          <a:ext cx="152407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800" dirty="0">
              <a:solidFill>
                <a:schemeClr val="bg1">
                  <a:lumMod val="50000"/>
                </a:schemeClr>
              </a:solidFill>
            </a:rPr>
            <a:t>Medical Residents transitioned </a:t>
          </a:r>
        </a:p>
        <a:p xmlns:a="http://schemas.openxmlformats.org/drawingml/2006/main">
          <a:pPr algn="ctr"/>
          <a:r>
            <a:rPr lang="en-US" sz="800" dirty="0">
              <a:solidFill>
                <a:schemeClr val="bg1">
                  <a:lumMod val="50000"/>
                </a:schemeClr>
              </a:solidFill>
            </a:rPr>
            <a:t>to become Employees</a:t>
          </a:r>
        </a:p>
      </cdr:txBody>
    </cdr:sp>
  </cdr:relSizeAnchor>
  <cdr:relSizeAnchor xmlns:cdr="http://schemas.openxmlformats.org/drawingml/2006/chartDrawing">
    <cdr:from>
      <cdr:x>0.51446</cdr:x>
      <cdr:y>0.20584</cdr:y>
    </cdr:from>
    <cdr:to>
      <cdr:x>0.7342</cdr:x>
      <cdr:y>0.30127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A97845F4-FF02-47C8-81AB-BD0AE11A533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3831" y="1338208"/>
          <a:ext cx="2064661" cy="6204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chemeClr val="tx1"/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0"/>
            </a:spcBef>
            <a:buFontTx/>
            <a:buNone/>
          </a:pPr>
          <a:r>
            <a:rPr lang="en-US" altLang="en-US" sz="1100" dirty="0">
              <a:latin typeface="Arial" panose="020B0604020202020204" pitchFamily="34" charset="0"/>
            </a:rPr>
            <a:t>NOTE: UTHealth employee headcount increased </a:t>
          </a:r>
          <a:r>
            <a:rPr lang="en-US" altLang="en-US" dirty="0"/>
            <a:t>58</a:t>
          </a:r>
          <a:r>
            <a:rPr lang="en-US" altLang="en-US" sz="1100" dirty="0">
              <a:latin typeface="Arial" panose="020B0604020202020204" pitchFamily="34" charset="0"/>
            </a:rPr>
            <a:t>% between FY14 to FY20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66D3-CEA0-43EB-8E33-8FD3C16B7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90852-6F37-4CF8-A528-6BB3CF8A6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0CCA-BB47-45C7-A87B-5B88A8D4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7371-9453-49A5-B7E6-B9E1B625E5B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0386A-7751-48CA-ADA2-988521AF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79147-D8BD-4700-8214-3C9F6C13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979B-3C73-4AC6-AF34-43FF58D7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2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CAF4-15AD-45C6-9407-0A95C5CD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5A987-37C1-41E5-B1A8-F604A16DC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8237B-DE3A-446B-B87E-684DC511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7371-9453-49A5-B7E6-B9E1B625E5B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10AB3-ABEC-4B9F-88A4-F57D2DB5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0272B-E1EE-4096-9561-4849555B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979B-3C73-4AC6-AF34-43FF58D7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79802-5A71-4DFF-8204-E4AFD90B4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BCBB1-F710-4177-B5FB-306D0D102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F0FD-D4E7-4219-BB1D-FC968AE1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7371-9453-49A5-B7E6-B9E1B625E5B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3DB6-0B12-4504-9588-4A377DC7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C7EAD-6F9C-4A4C-BBA9-8E2626B5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979B-3C73-4AC6-AF34-43FF58D7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3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0670BB-AD2B-4441-A1A3-E44BDF849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C14757-48CA-4455-89DB-959F39D86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D6E624-7B72-42B7-A00C-2BFD17BD5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266F18-5CAB-477E-84B0-8F1B6C515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52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A5F0-0780-44D6-8C72-F290CEA5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D1637-5889-4675-8468-A83A1C47E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03708-BC93-42BA-ACF9-582F577E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7371-9453-49A5-B7E6-B9E1B625E5B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6D98-E538-435A-91F4-AAC4A727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A3BDB-096E-4AFB-88CE-9E011C5B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979B-3C73-4AC6-AF34-43FF58D7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7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4C53D-EE46-48CB-8658-E8B915EF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7CA08-43BF-4BF4-8F42-F6C328A30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D4A3D-AA76-4A47-A162-751508C2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7371-9453-49A5-B7E6-B9E1B625E5B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3B037-A6A9-483A-B034-5B664CEF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27936-23BE-4463-8473-3E6240E7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979B-3C73-4AC6-AF34-43FF58D7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F854-78C3-4994-8F3B-462F7389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10CF2-F40A-4E08-96EA-D2ED8AA76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96261-A3F9-483D-8E55-9B4AC22E6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DF5EC-6CF5-4FAA-9082-B34AF658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7371-9453-49A5-B7E6-B9E1B625E5B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4D276-D37C-441B-A1B6-8477A04E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8C824-87BD-4DF1-A7D9-C021C380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979B-3C73-4AC6-AF34-43FF58D7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8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714E-81A0-4A8A-9055-B0202294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7BF46-1849-439B-88FB-3031D0AA0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F5394-1D7F-479A-9172-74D0C17BA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4E2C1-2B61-4517-90BE-C184C9DAB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6CE67-B433-46CC-B543-227AC4D98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79228-1C0C-43DF-A86D-986AE9D8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7371-9453-49A5-B7E6-B9E1B625E5B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914B12-DA89-4AEB-8037-00910471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B383E4-AC25-4E78-98BA-7C4DDDCB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979B-3C73-4AC6-AF34-43FF58D7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3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DAEC-4692-498B-80CB-5E945426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06775-EA39-4F13-9977-508FCFAA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7371-9453-49A5-B7E6-B9E1B625E5B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365CE-C9E5-41EE-A55E-DA36EE8C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BB958-A496-4FFC-B951-BB489918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979B-3C73-4AC6-AF34-43FF58D7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2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BA376-D7AD-482D-AA51-B8C30F09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7371-9453-49A5-B7E6-B9E1B625E5B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2E6A2-E451-44A8-A442-42E3418E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52326-EEB3-4D32-975E-7ED970C8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979B-3C73-4AC6-AF34-43FF58D7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9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F657D-3940-4797-8D1B-1A388A00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B139-B0C0-4D58-9F07-525BB9E9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6EFBB-8D59-4917-BF87-6E6032F5B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6D017-7D2B-4932-98A8-F23C9F46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7371-9453-49A5-B7E6-B9E1B625E5B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A0CA5-2C78-4E9A-9A2F-6C1E6898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136EA-056D-4C22-9FE7-AEDD6AEB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979B-3C73-4AC6-AF34-43FF58D7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7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3F58-367F-4552-8B91-2BA56603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2F07E-F1AE-48DD-8912-6E5FC9DB2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EE3DB-2608-4534-883D-9A939046F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FA5AC-DAB0-4951-B6A5-E0941749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7371-9453-49A5-B7E6-B9E1B625E5B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D16BB-F760-4417-9195-B2CA8BB1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504B8-FAAE-4787-8A8F-4DDC79EF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979B-3C73-4AC6-AF34-43FF58D7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5E485B-952C-4C15-A68D-7594730C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E6322-7502-43BD-B69D-A00B65422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580BE-B028-4B5C-942E-113CEBB1C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77371-9453-49A5-B7E6-B9E1B625E5B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1BD02-17FC-4A66-8873-2238D8EE6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792C6-A38F-49BD-AD28-E9C86E110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979B-3C73-4AC6-AF34-43FF58D7B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8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90/ijerph17186587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1D5F5-B2AA-4227-8C55-B1A472149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>
                <a:latin typeface="+mn-lt"/>
              </a:rPr>
              <a:t>FY20 SHERM Metrics-Based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Performance 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D3368-D302-4252-BD4F-4DA2507CCD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50" y="5005721"/>
            <a:ext cx="2176100" cy="123849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88C9C7-8D1D-4315-A6E6-A49F644C5748}"/>
              </a:ext>
            </a:extLst>
          </p:cNvPr>
          <p:cNvCxnSpPr/>
          <p:nvPr/>
        </p:nvCxnSpPr>
        <p:spPr>
          <a:xfrm>
            <a:off x="1721142" y="3691156"/>
            <a:ext cx="8749717" cy="0"/>
          </a:xfrm>
          <a:prstGeom prst="line">
            <a:avLst/>
          </a:prstGeom>
          <a:ln w="12700">
            <a:solidFill>
              <a:srgbClr val="BD4F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A9C47F0-4EE6-4CA5-A683-680CD000F65D}"/>
              </a:ext>
            </a:extLst>
          </p:cNvPr>
          <p:cNvSpPr/>
          <p:nvPr/>
        </p:nvSpPr>
        <p:spPr>
          <a:xfrm>
            <a:off x="2083266" y="3872518"/>
            <a:ext cx="8025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Key Performance Indicators for Safety, Health, Environment &amp; Risk Management (SHERM): </a:t>
            </a:r>
          </a:p>
          <a:p>
            <a:pPr algn="ctr"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Losses, Compliance, Finances, and Client Satisfaction</a:t>
            </a:r>
          </a:p>
        </p:txBody>
      </p:sp>
    </p:spTree>
    <p:extLst>
      <p:ext uri="{BB962C8B-B14F-4D97-AF65-F5344CB8AC3E}">
        <p14:creationId xmlns:p14="http://schemas.microsoft.com/office/powerpoint/2010/main" val="19264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9652696-13CB-42F7-96F2-EB523134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819" y="436561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 altLang="en-US" sz="1800" dirty="0">
                <a:latin typeface="+mn-lt"/>
              </a:rPr>
              <a:t>Workers’ Compensation Insurance Premium Experience Modifier for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UT System Health Institutions Fiscal Years 03 to 20</a:t>
            </a:r>
            <a:br>
              <a:rPr lang="en-US" altLang="en-US" sz="1800" dirty="0">
                <a:latin typeface="+mn-lt"/>
              </a:rPr>
            </a:br>
            <a:r>
              <a:rPr lang="en-US" altLang="en-US" sz="1200" dirty="0">
                <a:latin typeface="+mn-lt"/>
              </a:rPr>
              <a:t>(premium rating based on a three year rolling average as compared to a baseline of 1.00)</a:t>
            </a:r>
          </a:p>
        </p:txBody>
      </p:sp>
      <p:graphicFrame>
        <p:nvGraphicFramePr>
          <p:cNvPr id="26627" name="Object 3">
            <a:extLst>
              <a:ext uri="{FF2B5EF4-FFF2-40B4-BE49-F238E27FC236}">
                <a16:creationId xmlns:a16="http://schemas.microsoft.com/office/drawing/2014/main" id="{42173406-986E-4913-A631-3DB691CEFF05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28180952"/>
              </p:ext>
            </p:extLst>
          </p:nvPr>
        </p:nvGraphicFramePr>
        <p:xfrm>
          <a:off x="1722437" y="1470026"/>
          <a:ext cx="8961113" cy="481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hart" r:id="rId3" imgW="9601200" imgH="5410173" progId="Excel.Chart.8">
                  <p:embed/>
                </p:oleObj>
              </mc:Choice>
              <mc:Fallback>
                <p:oleObj name="Chart" r:id="rId3" imgW="9601200" imgH="5410173" progId="Excel.Chart.8">
                  <p:embed/>
                  <p:pic>
                    <p:nvPicPr>
                      <p:cNvPr id="26627" name="Object 3">
                        <a:extLst>
                          <a:ext uri="{FF2B5EF4-FFF2-40B4-BE49-F238E27FC236}">
                            <a16:creationId xmlns:a16="http://schemas.microsoft.com/office/drawing/2014/main" id="{42173406-986E-4913-A631-3DB691CEFF0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7" y="1470026"/>
                        <a:ext cx="8961113" cy="481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>
            <a:extLst>
              <a:ext uri="{FF2B5EF4-FFF2-40B4-BE49-F238E27FC236}">
                <a16:creationId xmlns:a16="http://schemas.microsoft.com/office/drawing/2014/main" id="{65F42D42-9E25-45CC-B8E5-8D8F65618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801" y="4324351"/>
            <a:ext cx="1009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b="1" dirty="0">
                <a:solidFill>
                  <a:schemeClr val="accent3">
                    <a:lumMod val="75000"/>
                  </a:schemeClr>
                </a:solidFill>
              </a:rPr>
              <a:t>UTHSCT (0.193</a:t>
            </a:r>
            <a:r>
              <a:rPr lang="en-US" altLang="en-US" sz="1000" b="1" dirty="0">
                <a:solidFill>
                  <a:srgbClr val="4F81BD">
                    <a:lumMod val="60000"/>
                    <a:lumOff val="40000"/>
                  </a:srgbClr>
                </a:solidFill>
              </a:rPr>
              <a:t>)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829A8AAF-0D51-4CCB-AB4A-E7CDE2DC4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534" y="4797426"/>
            <a:ext cx="1066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7030A0"/>
                </a:solidFill>
              </a:rPr>
              <a:t>UTMB (0.122)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CCBE8B32-1935-46B4-B9DC-3B925A8D4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327" y="4918075"/>
            <a:ext cx="1076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B0F0"/>
                </a:solidFill>
              </a:rPr>
              <a:t>UTHSCSA (0.100)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9C752B01-1370-483C-A208-1C01313A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326" y="5032376"/>
            <a:ext cx="11096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</a:rPr>
              <a:t>UTSWMCD (.091)</a:t>
            </a:r>
          </a:p>
        </p:txBody>
      </p:sp>
      <p:sp>
        <p:nvSpPr>
          <p:cNvPr id="26632" name="Text Box 9">
            <a:extLst>
              <a:ext uri="{FF2B5EF4-FFF2-40B4-BE49-F238E27FC236}">
                <a16:creationId xmlns:a16="http://schemas.microsoft.com/office/drawing/2014/main" id="{013D939C-F9A6-4ABA-8DC9-954D9A8F0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613" y="5362576"/>
            <a:ext cx="1143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000066"/>
                </a:solidFill>
              </a:rPr>
              <a:t>UTMDACC (0.043)</a:t>
            </a:r>
          </a:p>
        </p:txBody>
      </p:sp>
      <p:sp>
        <p:nvSpPr>
          <p:cNvPr id="26633" name="Line 10">
            <a:extLst>
              <a:ext uri="{FF2B5EF4-FFF2-40B4-BE49-F238E27FC236}">
                <a16:creationId xmlns:a16="http://schemas.microsoft.com/office/drawing/2014/main" id="{56A3E9A6-1F2F-42FA-B4A7-CB2FCEEA0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863" y="2057401"/>
            <a:ext cx="0" cy="3609975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1">
            <a:extLst>
              <a:ext uri="{FF2B5EF4-FFF2-40B4-BE49-F238E27FC236}">
                <a16:creationId xmlns:a16="http://schemas.microsoft.com/office/drawing/2014/main" id="{B49ABFE5-F302-485D-9F83-3EDA463F4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946276"/>
            <a:ext cx="1219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">
                <a:solidFill>
                  <a:srgbClr val="777777"/>
                </a:solidFill>
                <a:latin typeface="Arial" panose="020B0604020202020204" pitchFamily="34" charset="0"/>
              </a:rPr>
              <a:t>Oversight by  SHERM</a:t>
            </a:r>
          </a:p>
        </p:txBody>
      </p:sp>
      <p:sp>
        <p:nvSpPr>
          <p:cNvPr id="26635" name="TextBox 11">
            <a:extLst>
              <a:ext uri="{FF2B5EF4-FFF2-40B4-BE49-F238E27FC236}">
                <a16:creationId xmlns:a16="http://schemas.microsoft.com/office/drawing/2014/main" id="{66B91FB8-F914-49A8-AB5F-1FC9CB493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248401"/>
            <a:ext cx="106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Fiscal Year</a:t>
            </a:r>
          </a:p>
        </p:txBody>
      </p:sp>
      <p:sp>
        <p:nvSpPr>
          <p:cNvPr id="26636" name="TextBox 1">
            <a:extLst>
              <a:ext uri="{FF2B5EF4-FFF2-40B4-BE49-F238E27FC236}">
                <a16:creationId xmlns:a16="http://schemas.microsoft.com/office/drawing/2014/main" id="{09E1A12B-439D-4F15-A96E-77DAE0C4B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676" y="5162551"/>
            <a:ext cx="10887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FF6600"/>
                </a:solidFill>
                <a:latin typeface="Arial" panose="020B0604020202020204" pitchFamily="34" charset="0"/>
              </a:rPr>
              <a:t>UTHSCH (.073)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38B478-58F5-49BC-80C7-46E3007511C2}"/>
              </a:ext>
            </a:extLst>
          </p:cNvPr>
          <p:cNvSpPr/>
          <p:nvPr/>
        </p:nvSpPr>
        <p:spPr>
          <a:xfrm>
            <a:off x="7910245" y="1784350"/>
            <a:ext cx="1664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Medical Residents transitioned </a:t>
            </a:r>
          </a:p>
          <a:p>
            <a:pPr algn="ctr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to become Employees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6D7734-497A-4E3C-BDFA-0B9B37C4DB72}"/>
              </a:ext>
            </a:extLst>
          </p:cNvPr>
          <p:cNvCxnSpPr>
            <a:cxnSpLocks/>
          </p:cNvCxnSpPr>
          <p:nvPr/>
        </p:nvCxnSpPr>
        <p:spPr>
          <a:xfrm>
            <a:off x="8686800" y="2160589"/>
            <a:ext cx="0" cy="36274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E65EAB5-DF0B-4D31-B3F0-A8360BFD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208088"/>
          </a:xfrm>
        </p:spPr>
        <p:txBody>
          <a:bodyPr/>
          <a:lstStyle/>
          <a:p>
            <a:pPr algn="ctr" eaLnBrk="1" hangingPunct="1"/>
            <a:r>
              <a:rPr lang="en-US" altLang="en-US" sz="2400" dirty="0">
                <a:latin typeface="+mn-lt"/>
              </a:rPr>
              <a:t>FY20 Retained Property Losses</a:t>
            </a:r>
            <a:r>
              <a:rPr lang="en-US" altLang="en-US" dirty="0">
                <a:latin typeface="+mn-lt"/>
              </a:rPr>
              <a:t/>
            </a:r>
            <a:br>
              <a:rPr lang="en-US" altLang="en-US" dirty="0">
                <a:latin typeface="+mn-lt"/>
              </a:rPr>
            </a:br>
            <a:endParaRPr lang="en-US" altLang="en-US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B0617-A236-4E4C-AEC3-573473CB0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0787" y="723900"/>
            <a:ext cx="4038600" cy="6172200"/>
          </a:xfrm>
        </p:spPr>
        <p:txBody>
          <a:bodyPr rtlCol="0">
            <a:normAutofit fontScale="77500" lnSpcReduction="20000"/>
          </a:bodyPr>
          <a:lstStyle/>
          <a:p>
            <a:pPr>
              <a:defRPr sz="1000"/>
            </a:pPr>
            <a:endParaRPr lang="en-US" sz="1000" dirty="0">
              <a:solidFill>
                <a:srgbClr val="000000"/>
              </a:solidFill>
              <a:cs typeface="Arial"/>
            </a:endParaRPr>
          </a:p>
          <a:p>
            <a:pPr>
              <a:buFont typeface="Wingdings" pitchFamily="2" charset="2"/>
              <a:buChar char="§"/>
              <a:defRPr sz="1000"/>
            </a:pPr>
            <a:r>
              <a:rPr lang="en-US" sz="1300" b="1" dirty="0">
                <a:solidFill>
                  <a:srgbClr val="000000"/>
                </a:solidFill>
                <a:cs typeface="Arial"/>
              </a:rPr>
              <a:t>Retained Losses (inclusive of insurance deductibles)</a:t>
            </a:r>
          </a:p>
          <a:p>
            <a:pPr marL="457200" lvl="1" indent="0">
              <a:buNone/>
              <a:defRPr sz="1000"/>
            </a:pPr>
            <a:endParaRPr lang="en-US" sz="1050" b="1" dirty="0">
              <a:solidFill>
                <a:srgbClr val="000000"/>
              </a:solidFill>
              <a:cs typeface="Arial"/>
            </a:endParaRPr>
          </a:p>
          <a:p>
            <a:pPr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None/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None/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None/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None/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None/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None/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None/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None/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None/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None/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None/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None/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None/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None/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None/>
              <a:defRPr sz="1000"/>
            </a:pPr>
            <a:r>
              <a:rPr lang="en-US" sz="1050" i="1" dirty="0">
                <a:solidFill>
                  <a:srgbClr val="000000"/>
                </a:solidFill>
                <a:cs typeface="Arial"/>
              </a:rPr>
              <a:t>	</a:t>
            </a: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buFont typeface="Wingdings" pitchFamily="2" charset="2"/>
              <a:buChar char="§"/>
              <a:defRPr sz="1000"/>
            </a:pPr>
            <a:r>
              <a:rPr lang="en-US" sz="1400" b="1" dirty="0">
                <a:solidFill>
                  <a:srgbClr val="000000"/>
                </a:solidFill>
                <a:cs typeface="Arial"/>
              </a:rPr>
              <a:t>Losses incurred and covered by third party</a:t>
            </a:r>
          </a:p>
          <a:p>
            <a:pPr lvl="1">
              <a:defRPr sz="1000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Auto-------------11/2019   $3,179</a:t>
            </a:r>
          </a:p>
          <a:p>
            <a:pPr lvl="1">
              <a:defRPr sz="1000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Auto --------------3/2020   $1,287</a:t>
            </a:r>
          </a:p>
          <a:p>
            <a:pPr lvl="1">
              <a:defRPr sz="1000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Auto--------------4/2020    $7,630</a:t>
            </a:r>
          </a:p>
          <a:p>
            <a:pPr lvl="1">
              <a:defRPr sz="1000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Auto--------------4/2020    $5,991</a:t>
            </a:r>
          </a:p>
          <a:p>
            <a:pPr lvl="1">
              <a:defRPr sz="1000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Auto--------------4/2020    $2,473</a:t>
            </a:r>
          </a:p>
          <a:p>
            <a:pPr lvl="1">
              <a:defRPr sz="1000"/>
            </a:pPr>
            <a:endParaRPr lang="en-US" sz="1400" dirty="0">
              <a:solidFill>
                <a:srgbClr val="000000"/>
              </a:solidFill>
              <a:cs typeface="Arial"/>
            </a:endParaRPr>
          </a:p>
          <a:p>
            <a:pPr lvl="1">
              <a:buFont typeface="Wingdings" pitchFamily="2" charset="2"/>
              <a:buChar char="§"/>
              <a:defRPr sz="1000"/>
            </a:pPr>
            <a:endParaRPr lang="en-US" sz="1400" dirty="0">
              <a:solidFill>
                <a:srgbClr val="000000"/>
              </a:solidFill>
              <a:cs typeface="Arial"/>
            </a:endParaRPr>
          </a:p>
          <a:p>
            <a:pPr>
              <a:buFont typeface="Wingdings" pitchFamily="2" charset="2"/>
              <a:buChar char="§"/>
              <a:defRPr sz="1000"/>
            </a:pPr>
            <a:r>
              <a:rPr lang="en-US" sz="1400" b="1" dirty="0">
                <a:solidFill>
                  <a:srgbClr val="000000"/>
                </a:solidFill>
                <a:cs typeface="Arial"/>
              </a:rPr>
              <a:t>Losses incurred and covered by UTS insurance</a:t>
            </a:r>
          </a:p>
          <a:p>
            <a:pPr lvl="1">
              <a:buFont typeface="Wingdings" pitchFamily="2" charset="2"/>
              <a:buChar char="§"/>
              <a:defRPr sz="1000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N/A</a:t>
            </a:r>
          </a:p>
          <a:p>
            <a:pPr marL="457200" lvl="1" indent="0">
              <a:buNone/>
              <a:defRPr sz="1000"/>
            </a:pPr>
            <a:endParaRPr lang="en-US" sz="800" dirty="0">
              <a:solidFill>
                <a:srgbClr val="000000"/>
              </a:solidFill>
              <a:cs typeface="Arial"/>
            </a:endParaRPr>
          </a:p>
          <a:p>
            <a:pPr lvl="1">
              <a:buFont typeface="Wingdings" pitchFamily="2" charset="2"/>
              <a:buChar char="§"/>
              <a:defRPr sz="1000"/>
            </a:pPr>
            <a:endParaRPr lang="en-US" sz="650" dirty="0">
              <a:solidFill>
                <a:srgbClr val="000000"/>
              </a:solidFill>
              <a:cs typeface="Arial"/>
            </a:endParaRPr>
          </a:p>
          <a:p>
            <a:pPr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defRPr sz="1000"/>
            </a:pPr>
            <a:endParaRPr lang="en-US" sz="1000" b="1" dirty="0">
              <a:solidFill>
                <a:srgbClr val="000000"/>
              </a:solidFill>
              <a:cs typeface="Arial"/>
            </a:endParaRPr>
          </a:p>
          <a:p>
            <a:pPr>
              <a:defRPr sz="1000"/>
            </a:pPr>
            <a:endParaRPr lang="en-US" sz="1050" dirty="0">
              <a:solidFill>
                <a:srgbClr val="000000"/>
              </a:solidFill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27653" name="Chart 2">
            <a:extLst>
              <a:ext uri="{FF2B5EF4-FFF2-40B4-BE49-F238E27FC236}">
                <a16:creationId xmlns:a16="http://schemas.microsoft.com/office/drawing/2014/main" id="{AF118245-49A4-4622-8413-01B1A0441B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182817"/>
              </p:ext>
            </p:extLst>
          </p:nvPr>
        </p:nvGraphicFramePr>
        <p:xfrm>
          <a:off x="6674671" y="830428"/>
          <a:ext cx="4449763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Worksheet" r:id="rId3" imgW="4448287" imgH="4962492" progId="Excel.Sheet.8">
                  <p:embed/>
                </p:oleObj>
              </mc:Choice>
              <mc:Fallback>
                <p:oleObj name="Worksheet" r:id="rId3" imgW="4448287" imgH="4962492" progId="Excel.Sheet.8">
                  <p:embed/>
                  <p:pic>
                    <p:nvPicPr>
                      <p:cNvPr id="27653" name="Chart 2">
                        <a:extLst>
                          <a:ext uri="{FF2B5EF4-FFF2-40B4-BE49-F238E27FC236}">
                            <a16:creationId xmlns:a16="http://schemas.microsoft.com/office/drawing/2014/main" id="{AF118245-49A4-4622-8413-01B1A0441BB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4671" y="830428"/>
                        <a:ext cx="4449763" cy="496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248D57-DCBC-4221-B556-F757D0459642}"/>
              </a:ext>
            </a:extLst>
          </p:cNvPr>
          <p:cNvCxnSpPr/>
          <p:nvPr/>
        </p:nvCxnSpPr>
        <p:spPr>
          <a:xfrm rot="5400000">
            <a:off x="3070356" y="3544078"/>
            <a:ext cx="579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Rectangle 10">
            <a:extLst>
              <a:ext uri="{FF2B5EF4-FFF2-40B4-BE49-F238E27FC236}">
                <a16:creationId xmlns:a16="http://schemas.microsoft.com/office/drawing/2014/main" id="{B947691C-F9F0-453A-8676-B6678F8A7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2557464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78A903B-21A2-48BB-A2F4-4CC4F4575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016133"/>
              </p:ext>
            </p:extLst>
          </p:nvPr>
        </p:nvGraphicFramePr>
        <p:xfrm>
          <a:off x="1306251" y="1666875"/>
          <a:ext cx="3511552" cy="2682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89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Type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Location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Date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Cost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8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Water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Housing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9/2019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$1,000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9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Water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Housing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9/2019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$250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9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Water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Housing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9/2019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$1,000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9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T.S. Imelda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Various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9/2019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$1,000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9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Water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SPH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12/2019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$200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9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Water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UCT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1/2020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$1,000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9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Water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UCT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3/2020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$2,000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9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Fire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Housing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6/2020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$150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9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Misc.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Misc.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------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$3,500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929519109"/>
                  </a:ext>
                </a:extLst>
              </a:tr>
              <a:tr h="24389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TOTAL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$10,100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718" name="TextBox 2">
            <a:extLst>
              <a:ext uri="{FF2B5EF4-FFF2-40B4-BE49-F238E27FC236}">
                <a16:creationId xmlns:a16="http://schemas.microsoft.com/office/drawing/2014/main" id="{035BDC80-6E88-4C57-B006-780FD57AF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019800"/>
            <a:ext cx="1841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sp>
        <p:nvSpPr>
          <p:cNvPr id="27719" name="Rectangle 1">
            <a:extLst>
              <a:ext uri="{FF2B5EF4-FFF2-40B4-BE49-F238E27FC236}">
                <a16:creationId xmlns:a16="http://schemas.microsoft.com/office/drawing/2014/main" id="{B2DCBFE3-DC16-43D1-AC14-919976B23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85432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720" name="Rectangle 2">
            <a:extLst>
              <a:ext uri="{FF2B5EF4-FFF2-40B4-BE49-F238E27FC236}">
                <a16:creationId xmlns:a16="http://schemas.microsoft.com/office/drawing/2014/main" id="{AD6EFFF4-16B8-495D-8646-F305B471B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555" y="1850265"/>
            <a:ext cx="49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Fire</a:t>
            </a:r>
          </a:p>
        </p:txBody>
      </p:sp>
      <p:sp>
        <p:nvSpPr>
          <p:cNvPr id="27721" name="Rectangle 1">
            <a:extLst>
              <a:ext uri="{FF2B5EF4-FFF2-40B4-BE49-F238E27FC236}">
                <a16:creationId xmlns:a16="http://schemas.microsoft.com/office/drawing/2014/main" id="{EF78CF61-8FB6-459D-9817-57CE825B9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932" y="1917334"/>
            <a:ext cx="554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Auto</a:t>
            </a:r>
          </a:p>
        </p:txBody>
      </p:sp>
      <p:sp>
        <p:nvSpPr>
          <p:cNvPr id="27652" name="Content Placeholder 5">
            <a:extLst>
              <a:ext uri="{FF2B5EF4-FFF2-40B4-BE49-F238E27FC236}">
                <a16:creationId xmlns:a16="http://schemas.microsoft.com/office/drawing/2014/main" id="{C46CFED9-5413-4B4A-95D4-B1C898EB6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4719" y="950152"/>
            <a:ext cx="4800600" cy="575388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Retained Loss Cost Summary by Peril </a:t>
            </a:r>
          </a:p>
          <a:p>
            <a:pPr algn="ctr" eaLnBrk="1" hangingPunct="1">
              <a:buFontTx/>
              <a:buNone/>
            </a:pPr>
            <a:r>
              <a:rPr lang="en-US" altLang="en-US" sz="1100" b="1" dirty="0">
                <a:solidFill>
                  <a:srgbClr val="000000"/>
                </a:solidFill>
                <a:cs typeface="Arial" panose="020B0604020202020204" pitchFamily="34" charset="0"/>
              </a:rPr>
              <a:t>(Total FY20 retained </a:t>
            </a:r>
            <a:r>
              <a:rPr lang="en-US" altLang="en-US" sz="11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losses = $10,100)</a:t>
            </a:r>
            <a:endParaRPr lang="en-US" altLang="en-US" sz="11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9CEE12-38E9-4EFD-B6EE-A14176C5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176" y="259090"/>
            <a:ext cx="8229600" cy="9445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100" dirty="0">
                <a:latin typeface="+mn-lt"/>
              </a:rPr>
              <a:t>UTHealth Total Property Retained Loss Summary by Peril and Value, FY06 to FY20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graphicFrame>
        <p:nvGraphicFramePr>
          <p:cNvPr id="28675" name="Chart 4">
            <a:extLst>
              <a:ext uri="{FF2B5EF4-FFF2-40B4-BE49-F238E27FC236}">
                <a16:creationId xmlns:a16="http://schemas.microsoft.com/office/drawing/2014/main" id="{3FF23600-932F-4FDE-A123-92AB1D2AF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144151"/>
              </p:ext>
            </p:extLst>
          </p:nvPr>
        </p:nvGraphicFramePr>
        <p:xfrm>
          <a:off x="1701800" y="885031"/>
          <a:ext cx="8788400" cy="543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Worksheet" r:id="rId3" imgW="8791508" imgH="5429170" progId="Excel.Sheet.8">
                  <p:embed/>
                </p:oleObj>
              </mc:Choice>
              <mc:Fallback>
                <p:oleObj name="Worksheet" r:id="rId3" imgW="8791508" imgH="5429170" progId="Excel.Sheet.8">
                  <p:embed/>
                  <p:pic>
                    <p:nvPicPr>
                      <p:cNvPr id="28675" name="Chart 4">
                        <a:extLst>
                          <a:ext uri="{FF2B5EF4-FFF2-40B4-BE49-F238E27FC236}">
                            <a16:creationId xmlns:a16="http://schemas.microsoft.com/office/drawing/2014/main" id="{3FF23600-932F-4FDE-A123-92AB1D2AF81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885031"/>
                        <a:ext cx="8788400" cy="543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Box 9">
            <a:extLst>
              <a:ext uri="{FF2B5EF4-FFF2-40B4-BE49-F238E27FC236}">
                <a16:creationId xmlns:a16="http://schemas.microsoft.com/office/drawing/2014/main" id="{A8A7EEB7-4672-4AF7-8982-B453B35A2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4017963"/>
            <a:ext cx="728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 Narrow" panose="020B0606020202030204" pitchFamily="34" charset="0"/>
              </a:rPr>
              <a:t>Hurricane</a:t>
            </a:r>
          </a:p>
        </p:txBody>
      </p:sp>
      <p:sp>
        <p:nvSpPr>
          <p:cNvPr id="28677" name="TextBox 2">
            <a:extLst>
              <a:ext uri="{FF2B5EF4-FFF2-40B4-BE49-F238E27FC236}">
                <a16:creationId xmlns:a16="http://schemas.microsoft.com/office/drawing/2014/main" id="{26148127-D6AA-498A-8657-544611C03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200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 Narrow" panose="020B0606020202030204" pitchFamily="34" charset="0"/>
              </a:rPr>
              <a:t>Lightning/Fire*</a:t>
            </a:r>
          </a:p>
        </p:txBody>
      </p:sp>
      <p:sp>
        <p:nvSpPr>
          <p:cNvPr id="28678" name="Rectangle 4">
            <a:extLst>
              <a:ext uri="{FF2B5EF4-FFF2-40B4-BE49-F238E27FC236}">
                <a16:creationId xmlns:a16="http://schemas.microsoft.com/office/drawing/2014/main" id="{40434AC1-742F-4984-9CEA-1C371E808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363" y="3895725"/>
            <a:ext cx="476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 Narrow" panose="020B0606020202030204" pitchFamily="34" charset="0"/>
              </a:rPr>
              <a:t>Water</a:t>
            </a:r>
          </a:p>
        </p:txBody>
      </p:sp>
      <p:sp>
        <p:nvSpPr>
          <p:cNvPr id="28679" name="TextBox 1">
            <a:extLst>
              <a:ext uri="{FF2B5EF4-FFF2-40B4-BE49-F238E27FC236}">
                <a16:creationId xmlns:a16="http://schemas.microsoft.com/office/drawing/2014/main" id="{A34DDE0B-83C9-4C4E-B1E2-57CB29E4F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6337300"/>
            <a:ext cx="50642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*Lightning strike caused fire damage at student housing totaling $978,000 loss</a:t>
            </a:r>
          </a:p>
        </p:txBody>
      </p:sp>
      <p:sp>
        <p:nvSpPr>
          <p:cNvPr id="28680" name="Rectangle 2">
            <a:extLst>
              <a:ext uri="{FF2B5EF4-FFF2-40B4-BE49-F238E27FC236}">
                <a16:creationId xmlns:a16="http://schemas.microsoft.com/office/drawing/2014/main" id="{BDC79079-7A51-4DCC-BF71-C22F57D2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450" y="1504728"/>
            <a:ext cx="1360326" cy="70788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 Narrow" panose="020B0606020202030204" pitchFamily="34" charset="0"/>
              </a:rPr>
              <a:t>NOTE: FY17 &amp; FY18 does not include Harvey losses – data not yet available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AC2A-B2CB-4F87-9A37-BE056097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365125"/>
            <a:ext cx="10964411" cy="85127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COVID-19 Impacts on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D253F-33C6-4DE6-BE74-8192B205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59" y="1216404"/>
            <a:ext cx="11585197" cy="5444455"/>
          </a:xfrm>
          <a:ln w="12700">
            <a:solidFill>
              <a:srgbClr val="BD4F19"/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dirty="0"/>
              <a:t>Employees, residents, and students testing positive during COVID-19 pandemic impacting their ability to work or </a:t>
            </a:r>
            <a:r>
              <a:rPr lang="en-US" altLang="en-US" dirty="0" smtClean="0"/>
              <a:t>learn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Each case resulted in needs for contact investigations, disinfection/decontamination of work spaces, and lost work time during quarantine period</a:t>
            </a:r>
            <a:endParaRPr lang="en-US" altLang="en-US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40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dirty="0"/>
              <a:t>34 individuals providing clinical care submitted First Reports of Injuries indicating they sustained a workplace </a:t>
            </a:r>
            <a:r>
              <a:rPr lang="en-US" altLang="en-US" dirty="0" smtClean="0"/>
              <a:t>COVID-19 exposure</a:t>
            </a:r>
            <a:endParaRPr lang="en-US" altLang="en-US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40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Total </a:t>
            </a:r>
            <a:r>
              <a:rPr lang="en-US" altLang="en-US" dirty="0"/>
              <a:t>number of First Reports of Injury plummeted </a:t>
            </a:r>
            <a:r>
              <a:rPr lang="en-US" altLang="en-US" dirty="0" smtClean="0"/>
              <a:t>overall during </a:t>
            </a:r>
            <a:r>
              <a:rPr lang="en-US" altLang="en-US" dirty="0"/>
              <a:t>fiscal year due to significant number of individuals working or learning remotely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dirty="0"/>
              <a:t>Anticipating possible increase in First Reports of Injury for issues sustained off campus while working/learning remotely (e.g. ergonomics, etc.), but this has not occurred yet </a:t>
            </a:r>
          </a:p>
        </p:txBody>
      </p:sp>
    </p:spTree>
    <p:extLst>
      <p:ext uri="{BB962C8B-B14F-4D97-AF65-F5344CB8AC3E}">
        <p14:creationId xmlns:p14="http://schemas.microsoft.com/office/powerpoint/2010/main" val="14950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AC2A-B2CB-4F87-9A37-BE056097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365125"/>
            <a:ext cx="10964411" cy="85127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FY21 Planned Actions -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D253F-33C6-4DE6-BE74-8192B205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59" y="1216404"/>
            <a:ext cx="11585197" cy="5444455"/>
          </a:xfrm>
          <a:ln w="12700">
            <a:solidFill>
              <a:srgbClr val="BD4F19"/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BD4F19"/>
                </a:solidFill>
              </a:rPr>
              <a:t>Personnel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Closely monitor increase in reported employee injury events (largely from the clinic setting) determine root cause and implement preventive measures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Evaluate slip, trip, and fall data to determine possible trends or locations; provide interventions to prevent recurrence where possible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Continue to focus on transition of medical residents who became employees on July 1, 2019 to contain costs associated with </a:t>
            </a:r>
            <a:r>
              <a:rPr lang="en-US" altLang="en-US" sz="2000" dirty="0" err="1" smtClean="0"/>
              <a:t>bloodborne</a:t>
            </a:r>
            <a:r>
              <a:rPr lang="en-US" altLang="en-US" sz="2000" dirty="0" smtClean="0"/>
              <a:t> pathogens </a:t>
            </a:r>
            <a:r>
              <a:rPr lang="en-US" altLang="en-US" sz="2000" dirty="0"/>
              <a:t>exposures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Continue to support individuals as they “return to campus” during the COVID-19 pandemic situation to ensure health and safety of all campus stakeholders</a:t>
            </a:r>
            <a:endParaRPr lang="en-US" altLang="en-US" dirty="0"/>
          </a:p>
          <a:p>
            <a:pPr marL="0" indent="0">
              <a:buNone/>
              <a:defRPr/>
            </a:pPr>
            <a:r>
              <a:rPr lang="en-US" dirty="0">
                <a:solidFill>
                  <a:srgbClr val="BD4F19"/>
                </a:solidFill>
              </a:rPr>
              <a:t>Property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Continue with successful efforts to educate faculty and staff about common perils causing losses (water, power interruption, and theft), simple interventions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Develop additional predictive methods for prompt recovery after losses occur, specifically estimated length of time to recovery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Continue to refine and improve oversight of UTP property loss prevention, mitigation, and insurance program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668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FB0F1A2-06A9-46A9-A54F-42C0B7971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302" y="6319935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0A56EC9-7E16-4503-B29D-879871F5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+mn-lt"/>
              </a:rPr>
              <a:t>KPI #2: Compliance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19ACF002-982A-4DBA-890F-EB8255CE34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5233" y="1528763"/>
            <a:ext cx="11523306" cy="4964112"/>
          </a:xfrm>
          <a:noFill/>
          <a:ln w="12700">
            <a:solidFill>
              <a:srgbClr val="BD4F19"/>
            </a:solidFill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>
                <a:solidFill>
                  <a:srgbClr val="BD4F19"/>
                </a:solidFill>
              </a:rPr>
              <a:t>With external agencies</a:t>
            </a:r>
          </a:p>
          <a:p>
            <a:pPr lvl="1" eaLnBrk="1" hangingPunct="1">
              <a:defRPr/>
            </a:pPr>
            <a:r>
              <a:rPr lang="en-US" altLang="en-US" dirty="0"/>
              <a:t>Regulatory inspections; other compliance related inspections by outside entities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/>
          </a:p>
          <a:p>
            <a:pPr marL="0" indent="0" eaLnBrk="1" hangingPunct="1">
              <a:buNone/>
              <a:defRPr/>
            </a:pPr>
            <a:r>
              <a:rPr lang="en-US" altLang="en-US" dirty="0">
                <a:solidFill>
                  <a:srgbClr val="BD4F19"/>
                </a:solidFill>
              </a:rPr>
              <a:t>With internal assessments</a:t>
            </a:r>
          </a:p>
          <a:p>
            <a:pPr lvl="1" eaLnBrk="1" hangingPunct="1">
              <a:defRPr/>
            </a:pPr>
            <a:r>
              <a:rPr lang="en-US" altLang="en-US" dirty="0"/>
              <a:t>Results of EH&amp;S routine safety surveillance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085F5B0-409B-4EBF-98D7-F74BF24F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0"/>
            <a:ext cx="83820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3DBB836-9EA7-49DF-878E-B504B4A6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BD4F19"/>
                </a:solidFill>
                <a:latin typeface="+mn-lt"/>
              </a:rPr>
              <a:t>External Agencies Inspections</a:t>
            </a:r>
            <a:br>
              <a:rPr lang="en-US" altLang="en-US" dirty="0">
                <a:solidFill>
                  <a:srgbClr val="BD4F19"/>
                </a:solidFill>
                <a:latin typeface="+mn-lt"/>
              </a:rPr>
            </a:br>
            <a:r>
              <a:rPr lang="en-US" altLang="en-US" sz="2800" dirty="0">
                <a:solidFill>
                  <a:srgbClr val="BD4F19"/>
                </a:solidFill>
                <a:latin typeface="+mn-lt"/>
              </a:rPr>
              <a:t>n= 24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C15E16-A73F-45ED-975E-744A107BB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71753"/>
              </p:ext>
            </p:extLst>
          </p:nvPr>
        </p:nvGraphicFramePr>
        <p:xfrm>
          <a:off x="1518407" y="1665522"/>
          <a:ext cx="8940787" cy="5017145"/>
        </p:xfrm>
        <a:graphic>
          <a:graphicData uri="http://schemas.openxmlformats.org/drawingml/2006/table">
            <a:tbl>
              <a:tblPr firstRow="1" firstCol="1" bandRow="1"/>
              <a:tblGrid>
                <a:gridCol w="423299">
                  <a:extLst>
                    <a:ext uri="{9D8B030D-6E8A-4147-A177-3AD203B41FA5}">
                      <a16:colId xmlns:a16="http://schemas.microsoft.com/office/drawing/2014/main" val="585030594"/>
                    </a:ext>
                  </a:extLst>
                </a:gridCol>
                <a:gridCol w="1490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8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959" marR="64959" marT="32475" marB="3247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Date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Agency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Findings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Status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September 3, 2019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(UTHealth, Dental Surgeons at Scurlock, X-ray R10908, Site 027, Unannounced)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T="45704" marB="4570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November 18, 2019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Fall Creek Ortho clinic, X-ray R26367, Site 038, Unannounced)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T="45704" marB="4570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December 5, 2019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on non-compliance (UT Physicians, RBJ Sugarland Ortho clinic, X-ray R26367, site 022, Unannounced)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T="45704" marB="4570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December 20, 2019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EPE alleged late, requested rescind due to miscalculation by inspector (UT Physicians, SE Astoria Ortho clinic, X-ray R26367, site 009, Unannounced)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415465"/>
                  </a:ext>
                </a:extLst>
              </a:tr>
              <a:tr h="942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T="45704" marB="4570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January 30, 2020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on non-compliance (UT Physicians, Cypress Ortho, X-ray R26367, Site 035, Unannounced)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63239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085F5B0-409B-4EBF-98D7-F74BF24F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0"/>
            <a:ext cx="83820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3DBB836-9EA7-49DF-878E-B504B4A6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BD4F19"/>
                </a:solidFill>
                <a:latin typeface="+mn-lt"/>
              </a:rPr>
              <a:t>External Agencies Inspections</a:t>
            </a:r>
            <a:br>
              <a:rPr lang="en-US" altLang="en-US" dirty="0">
                <a:solidFill>
                  <a:srgbClr val="BD4F19"/>
                </a:solidFill>
                <a:latin typeface="+mn-lt"/>
              </a:rPr>
            </a:br>
            <a:r>
              <a:rPr lang="en-US" altLang="en-US" sz="2800" dirty="0">
                <a:solidFill>
                  <a:srgbClr val="BD4F19"/>
                </a:solidFill>
                <a:latin typeface="+mn-lt"/>
              </a:rPr>
              <a:t>n= 24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C15E16-A73F-45ED-975E-744A107BB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333684"/>
              </p:ext>
            </p:extLst>
          </p:nvPr>
        </p:nvGraphicFramePr>
        <p:xfrm>
          <a:off x="1518407" y="1665522"/>
          <a:ext cx="8940787" cy="5017145"/>
        </p:xfrm>
        <a:graphic>
          <a:graphicData uri="http://schemas.openxmlformats.org/drawingml/2006/table">
            <a:tbl>
              <a:tblPr firstRow="1" firstCol="1" bandRow="1"/>
              <a:tblGrid>
                <a:gridCol w="423299">
                  <a:extLst>
                    <a:ext uri="{9D8B030D-6E8A-4147-A177-3AD203B41FA5}">
                      <a16:colId xmlns:a16="http://schemas.microsoft.com/office/drawing/2014/main" val="585030594"/>
                    </a:ext>
                  </a:extLst>
                </a:gridCol>
                <a:gridCol w="1490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8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959" marR="64959" marT="32475" marB="3247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Date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Agency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Findings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Status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T="45732" marB="45732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January 30, 2020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Bayshore Multispecialty clinic, Radioactive License L05465, site 004)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 marL="64770" marR="64770" marT="32385" marB="32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T="45711" marB="457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26, 2020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Inadequate QA/QC procedures (UTHealth, Dental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GPR at UTPB Suite 300, X-ray R10908, Site 016, Unannounced</a:t>
                      </a:r>
                      <a:r>
                        <a:rPr lang="en-US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Inspection file closed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T="45659" marB="45659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April 27- May 1, 2020</a:t>
                      </a:r>
                    </a:p>
                  </a:txBody>
                  <a:tcPr marT="45647" marB="456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Centers for Disease Control and Prevention, Federal Select Agent Program (conducted virtually due to COVID-19)</a:t>
                      </a:r>
                    </a:p>
                  </a:txBody>
                  <a:tcPr marT="45647" marB="456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Several minor findings and recommendations for improvement</a:t>
                      </a:r>
                    </a:p>
                  </a:txBody>
                  <a:tcPr marT="45647" marB="456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All findings addressed and corrected; inspection file closed</a:t>
                      </a:r>
                    </a:p>
                  </a:txBody>
                  <a:tcPr marL="64770" marR="64770" marT="32334" marB="3233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T="45711" marB="457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May 18, 2020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Katy Ortho clinic, X-ray R26367, Site 000, Virtual during COVID-19 precautions)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 marL="64770" marR="64770" marT="32390" marB="323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415465"/>
                  </a:ext>
                </a:extLst>
              </a:tr>
              <a:tr h="942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T="45711" marB="457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May 18, 2020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Bellaire MIST clinic, X-ray R26367, Site 007, Virtual during COVID-19 precautions)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 marL="64770" marR="64770" marT="32390" marB="323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632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3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085F5B0-409B-4EBF-98D7-F74BF24F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0"/>
            <a:ext cx="83820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3DBB836-9EA7-49DF-878E-B504B4A6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BD4F19"/>
                </a:solidFill>
                <a:latin typeface="+mn-lt"/>
              </a:rPr>
              <a:t>External Agencies Inspections</a:t>
            </a:r>
            <a:br>
              <a:rPr lang="en-US" altLang="en-US" dirty="0">
                <a:solidFill>
                  <a:srgbClr val="BD4F19"/>
                </a:solidFill>
                <a:latin typeface="+mn-lt"/>
              </a:rPr>
            </a:br>
            <a:r>
              <a:rPr lang="en-US" altLang="en-US" sz="2800" dirty="0">
                <a:solidFill>
                  <a:srgbClr val="BD4F19"/>
                </a:solidFill>
                <a:latin typeface="+mn-lt"/>
              </a:rPr>
              <a:t>n= 24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C15E16-A73F-45ED-975E-744A107BB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04080"/>
              </p:ext>
            </p:extLst>
          </p:nvPr>
        </p:nvGraphicFramePr>
        <p:xfrm>
          <a:off x="1518407" y="1665522"/>
          <a:ext cx="8940787" cy="5017145"/>
        </p:xfrm>
        <a:graphic>
          <a:graphicData uri="http://schemas.openxmlformats.org/drawingml/2006/table">
            <a:tbl>
              <a:tblPr firstRow="1" firstCol="1" bandRow="1"/>
              <a:tblGrid>
                <a:gridCol w="423299">
                  <a:extLst>
                    <a:ext uri="{9D8B030D-6E8A-4147-A177-3AD203B41FA5}">
                      <a16:colId xmlns:a16="http://schemas.microsoft.com/office/drawing/2014/main" val="585030594"/>
                    </a:ext>
                  </a:extLst>
                </a:gridCol>
                <a:gridCol w="1490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8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959" marR="64959" marT="32475" marB="3247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Date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Agency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Findings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Status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T="45711" marB="457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May 18, 2020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SW Ortho (Jones) clinic, X-ray R26367, Site 012, Virtual during COVID-19 precautions)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 marL="64770" marR="64770" marT="32390" marB="323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T="45724" marB="4572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May 19, 2020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Memorial City Ironman clinic, X-ray R26367, Site 013, Virtual during COVID-19 precautions)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Inspection file closed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T="45703" marB="457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May 19, 2020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Memorial Westside Bone &amp; Joint clinic, X-ray R26367, Site 017, Virtual during COVID-19 precautions)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Inspection file closed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T="45703" marB="457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19, 2020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Cinco Ranch clinic, X-ray R26367, Site 015, Virtual during COVID-19 precautions)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Inspection file closed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415465"/>
                  </a:ext>
                </a:extLst>
              </a:tr>
              <a:tr h="942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T="45703" marB="457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19, 2020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Woodlands Ortho clinic, X-ray R26367, Site 020, Virtual during COVID-19 precautions)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Inspection file closed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632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8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085F5B0-409B-4EBF-98D7-F74BF24F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0"/>
            <a:ext cx="83820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3DBB836-9EA7-49DF-878E-B504B4A6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BD4F19"/>
                </a:solidFill>
                <a:latin typeface="+mn-lt"/>
              </a:rPr>
              <a:t>External Agencies Inspections</a:t>
            </a:r>
            <a:br>
              <a:rPr lang="en-US" altLang="en-US" dirty="0">
                <a:solidFill>
                  <a:srgbClr val="BD4F19"/>
                </a:solidFill>
                <a:latin typeface="+mn-lt"/>
              </a:rPr>
            </a:br>
            <a:r>
              <a:rPr lang="en-US" altLang="en-US" sz="2800" dirty="0">
                <a:solidFill>
                  <a:srgbClr val="BD4F19"/>
                </a:solidFill>
                <a:latin typeface="+mn-lt"/>
              </a:rPr>
              <a:t>n= 24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C15E16-A73F-45ED-975E-744A107BB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42570"/>
              </p:ext>
            </p:extLst>
          </p:nvPr>
        </p:nvGraphicFramePr>
        <p:xfrm>
          <a:off x="1518407" y="1665522"/>
          <a:ext cx="8940787" cy="5017145"/>
        </p:xfrm>
        <a:graphic>
          <a:graphicData uri="http://schemas.openxmlformats.org/drawingml/2006/table">
            <a:tbl>
              <a:tblPr firstRow="1" firstCol="1" bandRow="1"/>
              <a:tblGrid>
                <a:gridCol w="423299">
                  <a:extLst>
                    <a:ext uri="{9D8B030D-6E8A-4147-A177-3AD203B41FA5}">
                      <a16:colId xmlns:a16="http://schemas.microsoft.com/office/drawing/2014/main" val="585030594"/>
                    </a:ext>
                  </a:extLst>
                </a:gridCol>
                <a:gridCol w="1490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8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959" marR="64959" marT="32475" marB="3247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Date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Agency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Findings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Status</a:t>
                      </a:r>
                    </a:p>
                  </a:txBody>
                  <a:tcPr marL="64959" marR="64959" marT="32475" marB="324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T="45703" marB="457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May 19, 2020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Bay Area Pedi clinic, X-ray R26367, Site 026, Virtual during COVID-19 precautions)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 marL="64770" marR="64770" marT="32384" marB="32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T="45732" marB="45732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19, 2020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HOSP Bellaire clinic, X-ray R26367, Site 028, Virtual during COVID-19 precautions)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 marL="64770" marR="64770" marT="32384" marB="32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T="45711" marB="457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19, 2020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Neuroscience Spine clinic, X-ray R26367, Site 040, Virtual during COVID-19 precautions)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 marL="64770" marR="64770" marT="32384" marB="32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T="45711" marB="457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27, 2020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Pearland Ortho 2 clinic, X-ray R26367, Site 041, Virtual during COVID-19 precautions)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 marL="64770" marR="64770" marT="32384" marB="32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415465"/>
                  </a:ext>
                </a:extLst>
              </a:tr>
              <a:tr h="942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T="45711" marB="457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27, 2020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TMC Ortho clinic at Suite 2250, X-ray R26367, Site 030, Virtual during COVID-19 precautions)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 marL="64770" marR="64770" marT="32384" marB="32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632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9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AC2A-B2CB-4F87-9A37-BE056097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UTHealth Institutional Missions and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SHERM’s Role,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D253F-33C6-4DE6-BE74-8192B205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63" y="1916112"/>
            <a:ext cx="10741118" cy="4351338"/>
          </a:xfrm>
          <a:ln w="12700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UTHealth institutional missions:</a:t>
            </a:r>
          </a:p>
          <a:p>
            <a:pPr lvl="1"/>
            <a:r>
              <a:rPr lang="en-US" dirty="0"/>
              <a:t>Teaching</a:t>
            </a:r>
          </a:p>
          <a:p>
            <a:pPr lvl="1"/>
            <a:r>
              <a:rPr lang="en-US" dirty="0"/>
              <a:t>Research</a:t>
            </a:r>
          </a:p>
          <a:p>
            <a:pPr lvl="1"/>
            <a:r>
              <a:rPr lang="en-US" dirty="0"/>
              <a:t>Service</a:t>
            </a:r>
          </a:p>
          <a:p>
            <a:pPr lvl="2"/>
            <a:r>
              <a:rPr lang="en-US" dirty="0">
                <a:solidFill>
                  <a:srgbClr val="BD4F19"/>
                </a:solidFill>
              </a:rPr>
              <a:t>Service to the Institution (SHERM’s primary role)</a:t>
            </a:r>
          </a:p>
          <a:p>
            <a:pPr marL="1371600" lvl="3" indent="0">
              <a:buNone/>
            </a:pPr>
            <a:r>
              <a:rPr lang="en-US" dirty="0">
                <a:solidFill>
                  <a:srgbClr val="BD4F19"/>
                </a:solidFill>
              </a:rPr>
              <a:t>4 Key Performance Indicators (KPI) of safety services provided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r>
              <a:rPr lang="en-US" dirty="0"/>
              <a:t>Service to the Community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SHERM also contributes to the other key </a:t>
            </a:r>
            <a:r>
              <a:rPr lang="en-US" altLang="en-US" dirty="0"/>
              <a:t>institutional missions as well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839B4-676C-45D3-AEEC-0D50E2281891}"/>
              </a:ext>
            </a:extLst>
          </p:cNvPr>
          <p:cNvSpPr/>
          <p:nvPr/>
        </p:nvSpPr>
        <p:spPr>
          <a:xfrm>
            <a:off x="363894" y="1690688"/>
            <a:ext cx="11513975" cy="4802187"/>
          </a:xfrm>
          <a:prstGeom prst="rect">
            <a:avLst/>
          </a:prstGeom>
          <a:noFill/>
          <a:ln w="12700">
            <a:solidFill>
              <a:srgbClr val="BD4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085F5B0-409B-4EBF-98D7-F74BF24F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85" y="1258349"/>
            <a:ext cx="9121630" cy="54081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3DBB836-9EA7-49DF-878E-B504B4A6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BD4F19"/>
                </a:solidFill>
                <a:latin typeface="+mn-lt"/>
              </a:rPr>
              <a:t>External Agencies Inspections</a:t>
            </a:r>
            <a:br>
              <a:rPr lang="en-US" altLang="en-US" dirty="0">
                <a:solidFill>
                  <a:srgbClr val="BD4F19"/>
                </a:solidFill>
                <a:latin typeface="+mn-lt"/>
              </a:rPr>
            </a:br>
            <a:r>
              <a:rPr lang="en-US" altLang="en-US" sz="2800" dirty="0">
                <a:solidFill>
                  <a:srgbClr val="BD4F19"/>
                </a:solidFill>
                <a:latin typeface="+mn-lt"/>
              </a:rPr>
              <a:t>n= 24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C2244E-6F6A-42E6-A076-5BA1F0235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03"/>
              </p:ext>
            </p:extLst>
          </p:nvPr>
        </p:nvGraphicFramePr>
        <p:xfrm>
          <a:off x="1375795" y="1866602"/>
          <a:ext cx="9440410" cy="4191595"/>
        </p:xfrm>
        <a:graphic>
          <a:graphicData uri="http://schemas.openxmlformats.org/drawingml/2006/table">
            <a:tbl>
              <a:tblPr firstRow="1" firstCol="1" bandRow="1"/>
              <a:tblGrid>
                <a:gridCol w="445302">
                  <a:extLst>
                    <a:ext uri="{9D8B030D-6E8A-4147-A177-3AD203B41FA5}">
                      <a16:colId xmlns:a16="http://schemas.microsoft.com/office/drawing/2014/main" val="585030594"/>
                    </a:ext>
                  </a:extLst>
                </a:gridCol>
                <a:gridCol w="160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1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6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959" marR="64959" marT="32429" marB="32429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Date</a:t>
                      </a:r>
                    </a:p>
                  </a:txBody>
                  <a:tcPr marL="64959" marR="64959" marT="32429" marB="32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Agency</a:t>
                      </a:r>
                    </a:p>
                  </a:txBody>
                  <a:tcPr marL="64959" marR="64959" marT="32429" marB="32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Findings</a:t>
                      </a:r>
                    </a:p>
                  </a:txBody>
                  <a:tcPr marL="64959" marR="64959" marT="32429" marB="32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Status</a:t>
                      </a:r>
                    </a:p>
                  </a:txBody>
                  <a:tcPr marL="64959" marR="64959" marT="32429" marB="32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2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T="45711" marB="457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27, 2020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Pearland Ortho clinic, X-ray R26367, Site 029, Virtual during COVID-19 precautions)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 marL="64770" marR="64770" marT="32384" marB="32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77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T="45732" marB="45732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27, 2020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 Physicians, Sugarland ortho clinic, X-ray R26367, Site 011, Virtual during COVID-19 precautions)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 marL="64770" marR="64770" marT="32384" marB="32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1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T="45711" marB="45711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11, 2020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Texas Department of State Health Services Radiation Control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 items of non-compliance (UTHealth, Broad license on South Campus (BBSB, SCRB3 and SOD) Radioactive material license L02774, Site 007, in person inspection with different clinical &amp; research COVID-19 precautions and procedures)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Inspection file closed</a:t>
                      </a:r>
                    </a:p>
                  </a:txBody>
                  <a:tcPr marL="64770" marR="64770" marT="32384" marB="32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9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3EF449BB-DCF6-469C-9E21-64233099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34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+mn-lt"/>
              </a:rPr>
              <a:t>Non-Routine External Compliance 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7BB0D93E-FFBC-4F25-A6AE-BD7B79EEF7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4765" y="1090289"/>
            <a:ext cx="10582469" cy="5326062"/>
          </a:xfrm>
          <a:solidFill>
            <a:schemeClr val="bg1"/>
          </a:solidFill>
          <a:ln w="12700">
            <a:solidFill>
              <a:srgbClr val="BD4F19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600" dirty="0"/>
              <a:t>Ensuring “normal” compliance measures remained in place during COVID-19 shutdown and ongoing pandemic situation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600" dirty="0"/>
              <a:t>Adjusting operations to meet regulatory compliance variances issued by various regulatory authorities during COVID-19 shutdowns (e.g. oversight of radioactive materials; respiratory protection requirements due to severe global supply </a:t>
            </a:r>
            <a:r>
              <a:rPr lang="en-US" altLang="en-US" sz="2600" dirty="0" smtClean="0"/>
              <a:t>shortages such as reuse or reprocessing of protective equipment and temporary exemption from annual fit testing requirements; </a:t>
            </a:r>
            <a:r>
              <a:rPr lang="en-US" altLang="en-US" sz="2600" dirty="0"/>
              <a:t>etc.)</a:t>
            </a:r>
            <a:endParaRPr lang="en-US" altLang="en-US" sz="2200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600" dirty="0"/>
              <a:t>Adaptation to new “virtual” format utilized for regulatory inspections in lieu of onsite inspections during the COVID-19 pandemic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66B2DD0-1035-474C-8BE4-42F9BCC33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41" y="1240971"/>
            <a:ext cx="11409783" cy="5334000"/>
          </a:xfrm>
          <a:prstGeom prst="rect">
            <a:avLst/>
          </a:prstGeom>
          <a:solidFill>
            <a:schemeClr val="bg1"/>
          </a:solidFill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6F73A1C-80AB-47EB-A48B-5B70A5B7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424" y="46037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latin typeface="+mn-lt"/>
              </a:rPr>
              <a:t>Routine Internal Compliance Assessments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5741ECAF-6199-453F-A9E7-22F898F1B4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975" y="1371599"/>
            <a:ext cx="11132975" cy="5428211"/>
          </a:xfrm>
          <a:noFill/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1800" dirty="0" smtClean="0">
                <a:solidFill>
                  <a:srgbClr val="BD4F19"/>
                </a:solidFill>
              </a:rPr>
              <a:t>4,358 </a:t>
            </a:r>
            <a:r>
              <a:rPr lang="en-US" altLang="en-US" sz="1800" dirty="0">
                <a:solidFill>
                  <a:srgbClr val="BD4F19"/>
                </a:solidFill>
              </a:rPr>
              <a:t>workplace assessments documented </a:t>
            </a:r>
            <a:r>
              <a:rPr lang="en-US" altLang="en-US" sz="1800" dirty="0" smtClean="0">
                <a:solidFill>
                  <a:srgbClr val="BD4F19"/>
                </a:solidFill>
              </a:rPr>
              <a:t>(decrease of 30% compared to FY19 due to COVID-19 impacts)</a:t>
            </a:r>
            <a:endParaRPr lang="en-US" altLang="en-US" sz="1800" dirty="0">
              <a:solidFill>
                <a:srgbClr val="BD4F19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800" dirty="0"/>
              <a:t>Progression of routine surveillance program emphasis: labs, clinics, building fire systems, </a:t>
            </a:r>
            <a:r>
              <a:rPr lang="en-US" altLang="en-US" sz="1800" dirty="0" smtClean="0"/>
              <a:t>mechanical </a:t>
            </a:r>
            <a:r>
              <a:rPr lang="en-US" altLang="en-US" sz="1800" dirty="0"/>
              <a:t>and non-lab spaces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1,316 </a:t>
            </a:r>
            <a:r>
              <a:rPr lang="en-US" altLang="en-US" sz="1800" dirty="0"/>
              <a:t>deficiencies identified </a:t>
            </a:r>
            <a:r>
              <a:rPr lang="en-US" altLang="en-US" sz="1800" dirty="0" smtClean="0"/>
              <a:t>(70% </a:t>
            </a:r>
            <a:r>
              <a:rPr lang="en-US" altLang="en-US" sz="1800" dirty="0"/>
              <a:t>in non-lab spaces)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dirty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390 </a:t>
            </a:r>
            <a:r>
              <a:rPr lang="en-US" altLang="en-US" dirty="0"/>
              <a:t>of these deficiencies now corrected to date </a:t>
            </a:r>
            <a:r>
              <a:rPr lang="en-US" altLang="en-US" dirty="0" smtClean="0"/>
              <a:t>(represents a decreased efficiency in correcting deficiencies due to challenges of COVID-19 impacts)</a:t>
            </a:r>
            <a:endParaRPr lang="en-US" altLang="en-US" dirty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EHS will continue to focus on assisting with correction of remaining 926 </a:t>
            </a:r>
            <a:r>
              <a:rPr lang="en-US" altLang="en-US" dirty="0"/>
              <a:t>deficiencies </a:t>
            </a:r>
          </a:p>
          <a:p>
            <a:pPr lvl="4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Some lab personnel not present onsite to help correct local issues</a:t>
            </a:r>
          </a:p>
          <a:p>
            <a:pPr lvl="4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Clinical staff focused on COVID-19 issues and patient care as a priority</a:t>
            </a:r>
            <a:endParaRPr lang="en-US" altLang="en-US" sz="1600" dirty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Working </a:t>
            </a:r>
            <a:r>
              <a:rPr lang="en-US" altLang="en-US" dirty="0"/>
              <a:t>with FPE to track and report progress and reporting progress to appropriate safety committees</a:t>
            </a:r>
          </a:p>
          <a:p>
            <a:pPr marL="1371600" lvl="3" indent="0">
              <a:lnSpc>
                <a:spcPct val="80000"/>
              </a:lnSpc>
              <a:buNone/>
              <a:defRPr/>
            </a:pPr>
            <a:endParaRPr lang="en-US" alt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12,641 </a:t>
            </a:r>
            <a:r>
              <a:rPr lang="en-US" altLang="en-US" sz="1800" dirty="0"/>
              <a:t>individuals provided with required safety </a:t>
            </a:r>
            <a:r>
              <a:rPr lang="en-US" altLang="en-US" sz="1800" dirty="0" smtClean="0"/>
              <a:t>training (increase of 49% due to COVID-19 impacts)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500" dirty="0" smtClean="0"/>
              <a:t>Increase from 1,200-1,300 individuals on average per year to 5,500 individuals trained and fit tested for respiratory protection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500" dirty="0" smtClean="0"/>
              <a:t>Clinical based students (e.g. McGovern Medical School, </a:t>
            </a:r>
            <a:r>
              <a:rPr lang="en-US" altLang="en-US" sz="1500" dirty="0" err="1" smtClean="0"/>
              <a:t>Cizik</a:t>
            </a:r>
            <a:r>
              <a:rPr lang="en-US" altLang="en-US" sz="1500" dirty="0" smtClean="0"/>
              <a:t> School of Nursing, School of Dentistry) provided with COVID-19 awareness and PPE training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500" dirty="0" smtClean="0"/>
              <a:t>Drastic increase in participation in online safety training modules (primarily refresher lab and clinic safety training)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500" dirty="0"/>
              <a:t>S</a:t>
            </a:r>
            <a:r>
              <a:rPr lang="en-US" altLang="en-US" sz="1500" dirty="0" smtClean="0"/>
              <a:t>tudents accessing online safety training content in lieu of in-person training</a:t>
            </a:r>
          </a:p>
          <a:p>
            <a:pPr lvl="3">
              <a:lnSpc>
                <a:spcPct val="80000"/>
              </a:lnSpc>
              <a:defRPr/>
            </a:pPr>
            <a:r>
              <a:rPr lang="en-US" altLang="en-US" sz="1500" dirty="0" smtClean="0"/>
              <a:t>As a result of software upgrades, there is now improved reporting of online safety training between EHS Assistant and HR Learning Management System (Learn 2 Succeed)</a:t>
            </a:r>
            <a:endParaRPr lang="en-US" altLang="en-US" sz="15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  <a:defRPr/>
            </a:pPr>
            <a:endParaRPr lang="en-US" alt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altLang="en-US" sz="1800" dirty="0" smtClean="0"/>
              <a:t>70% </a:t>
            </a:r>
            <a:r>
              <a:rPr lang="en-US" altLang="en-US" sz="1800" dirty="0"/>
              <a:t>of PIs have submitted chemical inventories for filing in SHERM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9EC9429A-FD84-45F0-AF7A-42CC7AE9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435" y="0"/>
            <a:ext cx="8315130" cy="13255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+mn-lt"/>
              </a:rPr>
              <a:t>Non-Routine Internal Compliance 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A82BC021-2ADC-470E-8676-E755BBC3BD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621" y="1325563"/>
            <a:ext cx="10965024" cy="5326062"/>
          </a:xfrm>
          <a:noFill/>
          <a:ln w="12700">
            <a:solidFill>
              <a:srgbClr val="BD4F19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600" dirty="0"/>
              <a:t>Onboarding of medical residents as employees which included termination of Texas Mutual WCI coverage and switching to UT System WCI oversight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600" dirty="0"/>
              <a:t>Water quality testing conducted in all UTHealth building locations following City of Houston water boil event due to </a:t>
            </a:r>
            <a:r>
              <a:rPr lang="en-US" altLang="en-US" sz="2600" dirty="0" smtClean="0"/>
              <a:t>major water </a:t>
            </a:r>
            <a:r>
              <a:rPr lang="en-US" altLang="en-US" sz="2600" dirty="0"/>
              <a:t>main break to ensure safety of water supply (February 2020)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600" dirty="0"/>
              <a:t>Safety oversight of TRB major construction projects at UCT, MSB, and SPH; plus oversight of JJL renovations, new C3 project, and future TMC3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4F5B0964-3B63-4871-80AB-88BAB7E8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296" y="143070"/>
            <a:ext cx="7363408" cy="13255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+mn-lt"/>
              </a:rPr>
              <a:t>Non-Routine Internal Compliance 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F756B646-231D-4FD6-A5B6-1724A5DCA0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2555" y="1388868"/>
            <a:ext cx="11551298" cy="5105238"/>
          </a:xfrm>
          <a:noFill/>
          <a:ln w="12700">
            <a:solidFill>
              <a:srgbClr val="BD4F19"/>
            </a:solidFill>
          </a:ln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600" dirty="0">
                <a:solidFill>
                  <a:srgbClr val="BD4F19"/>
                </a:solidFill>
              </a:rPr>
              <a:t>COVID-19 related challenges: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200" dirty="0"/>
              <a:t>Respiratory protection program compliance due to COVID-19 pandemic and the resulting severe global supply shortages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800" dirty="0"/>
              <a:t>Over </a:t>
            </a:r>
            <a:r>
              <a:rPr lang="en-US" altLang="en-US" sz="1800" dirty="0" smtClean="0"/>
              <a:t>5,500 </a:t>
            </a:r>
            <a:r>
              <a:rPr lang="en-US" altLang="en-US" sz="1800" dirty="0"/>
              <a:t>individuals fit tested and trained by SHERM during FY20 (under normal circumstances            average is 1,200 – 1,300 individuals)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800" dirty="0"/>
              <a:t>Waiver of annual fit testing requirement per OSHA </a:t>
            </a:r>
            <a:r>
              <a:rPr lang="en-US" altLang="en-US" sz="1800" dirty="0" smtClean="0"/>
              <a:t>allowance – how do we maintain annual compliance for over 4X the normal average number of individuals going forward once this waiver is lifted?</a:t>
            </a:r>
            <a:endParaRPr lang="en-US" altLang="en-US" sz="1800" dirty="0"/>
          </a:p>
          <a:p>
            <a:pPr lvl="2">
              <a:lnSpc>
                <a:spcPct val="80000"/>
              </a:lnSpc>
              <a:defRPr/>
            </a:pPr>
            <a:r>
              <a:rPr lang="en-US" altLang="en-US" sz="1800" dirty="0"/>
              <a:t>Expedited medical evaluations to ensure fit </a:t>
            </a:r>
            <a:r>
              <a:rPr lang="en-US" altLang="en-US" sz="1800" dirty="0" smtClean="0"/>
              <a:t>testing – resources needed for Employee Health and Student Health to maintain this service going forward</a:t>
            </a:r>
            <a:endParaRPr lang="en-US" altLang="en-US" sz="1800" dirty="0"/>
          </a:p>
          <a:p>
            <a:pPr lvl="2">
              <a:lnSpc>
                <a:spcPct val="80000"/>
              </a:lnSpc>
              <a:defRPr/>
            </a:pPr>
            <a:r>
              <a:rPr lang="en-US" altLang="en-US" sz="1800" dirty="0"/>
              <a:t>Limited reuse and extended use of PPE per CDC guidelines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800" dirty="0"/>
              <a:t>Validation and oversight of decontamination of N95s at MHH reprocessing center 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800" dirty="0"/>
              <a:t>Sourcing and vetting of PPE from traditional and non-traditional vendors</a:t>
            </a:r>
          </a:p>
          <a:p>
            <a:pPr marL="914400" lvl="2" indent="0" eaLnBrk="1" hangingPunct="1">
              <a:lnSpc>
                <a:spcPct val="80000"/>
              </a:lnSpc>
              <a:buNone/>
              <a:defRPr/>
            </a:pPr>
            <a:endParaRPr lang="en-US" altLang="en-US" sz="18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200" dirty="0"/>
              <a:t>Return to campus </a:t>
            </a:r>
            <a:r>
              <a:rPr lang="en-US" altLang="en-US" sz="2200" dirty="0" smtClean="0"/>
              <a:t>on-site consultations </a:t>
            </a:r>
            <a:r>
              <a:rPr lang="en-US" altLang="en-US" sz="2200" dirty="0"/>
              <a:t>for academic, research, and clinical settings to ensure congruency with COVID-19 protocols to ensure health and safety of all occupants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2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200" dirty="0"/>
              <a:t>Conducting routine fire drills while buildings primarily unoccupied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2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200" dirty="0"/>
              <a:t>Completing required </a:t>
            </a:r>
            <a:r>
              <a:rPr lang="en-US" altLang="en-US" sz="2200" dirty="0" smtClean="0"/>
              <a:t>tests and documentation </a:t>
            </a:r>
            <a:r>
              <a:rPr lang="en-US" altLang="en-US" sz="2200" dirty="0"/>
              <a:t>for radioactive materials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665D0611-4B75-4532-BEB8-E8858ECA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536" y="122221"/>
            <a:ext cx="6728927" cy="1325563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+mn-lt"/>
              </a:rPr>
              <a:t>FY21 Planned Actions - Compliance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10FDB671-FAC1-4021-82C2-351E471741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5233" y="1447784"/>
            <a:ext cx="11392677" cy="5102306"/>
          </a:xfrm>
          <a:noFill/>
          <a:ln w="12700">
            <a:solidFill>
              <a:srgbClr val="BD4F19"/>
            </a:solidFill>
          </a:ln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1600" dirty="0">
                <a:solidFill>
                  <a:srgbClr val="BD4F19"/>
                </a:solidFill>
              </a:rPr>
              <a:t>External compliance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/>
              <a:t>Continue to educate and prepare </a:t>
            </a:r>
            <a:r>
              <a:rPr lang="en-US" sz="1600" dirty="0" err="1"/>
              <a:t>UTHealth</a:t>
            </a:r>
            <a:r>
              <a:rPr lang="en-US" sz="1600" dirty="0"/>
              <a:t> &amp; </a:t>
            </a:r>
            <a:r>
              <a:rPr lang="en-US" sz="1600" dirty="0" err="1"/>
              <a:t>UTPhysicians</a:t>
            </a:r>
            <a:r>
              <a:rPr lang="en-US" sz="1600" dirty="0"/>
              <a:t> clinics about State of Texas Radiation Control program </a:t>
            </a:r>
            <a:r>
              <a:rPr lang="en-US" sz="1600" dirty="0" smtClean="0"/>
              <a:t>who continue to </a:t>
            </a:r>
            <a:r>
              <a:rPr lang="en-US" sz="1600" dirty="0"/>
              <a:t>conduct </a:t>
            </a:r>
            <a:r>
              <a:rPr lang="en-US" sz="1600" dirty="0" smtClean="0"/>
              <a:t>frequent unannounced </a:t>
            </a:r>
            <a:r>
              <a:rPr lang="en-US" sz="1600" dirty="0"/>
              <a:t>x-ray inspections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/>
              <a:t>Consider participation in NNSA program to support decommissioning of Cesium irradiators and replacement with suitable X-ray irradiator alternatives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/>
              <a:t>Provide support for the forthcoming AAALAC accreditation site visit regarding occupational health and safety programs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/>
              <a:t>Providing necessary information and consultation for forthcoming SACSCOC site visit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1600" dirty="0">
                <a:solidFill>
                  <a:srgbClr val="BD4F19"/>
                </a:solidFill>
              </a:rPr>
              <a:t>Internal compliance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/>
              <a:t>Develop efficiencies and strategy for long term management of respiratory protection program now that the demand has increased over four fold due to COVID-19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/>
              <a:t>Continue </a:t>
            </a:r>
            <a:r>
              <a:rPr lang="en-US" sz="1600" dirty="0"/>
              <a:t>aggressive routine surveillance program. Incorporate lessons learned from deficiency data into safety training to prevent recurrence.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/>
              <a:t>Focus on education of research and clinic personnel regarding controlled substances used and stored at </a:t>
            </a:r>
            <a:r>
              <a:rPr lang="en-US" sz="1600" dirty="0" err="1"/>
              <a:t>UTHealth</a:t>
            </a:r>
            <a:r>
              <a:rPr lang="en-US" sz="1600" dirty="0"/>
              <a:t> and UTP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/>
              <a:t>Continue to work with FPE to systematically address identified deficiencies and support current projects to address fire safety </a:t>
            </a:r>
            <a:r>
              <a:rPr lang="en-US" sz="1600" dirty="0" smtClean="0"/>
              <a:t>considerations</a:t>
            </a:r>
            <a:endParaRPr lang="en-US" sz="1600" dirty="0"/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600" dirty="0"/>
              <a:t>Provide regular updates to appropriate safety committees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/>
              <a:t>Continue emphasis on lab </a:t>
            </a:r>
            <a:r>
              <a:rPr lang="en-US" sz="1600" dirty="0" smtClean="0"/>
              <a:t>inventories of hazardous materials</a:t>
            </a:r>
            <a:endParaRPr lang="en-US" sz="1600" dirty="0"/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600" dirty="0"/>
              <a:t>Chemical inventories already a requirement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600" dirty="0"/>
              <a:t>Support biosafety awareness and inventory of biological agents and toxins within UTHealth </a:t>
            </a:r>
            <a:r>
              <a:rPr lang="en-US" sz="1600" dirty="0" smtClean="0"/>
              <a:t>laboratories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1600" dirty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665D0611-4B75-4532-BEB8-E8858ECA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707" y="122221"/>
            <a:ext cx="3706586" cy="1325563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+mn-lt"/>
              </a:rPr>
              <a:t>KPI #3: Finances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10FDB671-FAC1-4021-82C2-351E471741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5233" y="1447784"/>
            <a:ext cx="11392677" cy="5102306"/>
          </a:xfrm>
          <a:noFill/>
          <a:ln w="12700">
            <a:solidFill>
              <a:srgbClr val="BD4F19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BD4F19"/>
                </a:solidFill>
              </a:rPr>
              <a:t>Expenditures</a:t>
            </a:r>
          </a:p>
          <a:p>
            <a:pPr lvl="1">
              <a:defRPr/>
            </a:pPr>
            <a:r>
              <a:rPr lang="en-US" dirty="0"/>
              <a:t>Program cost, cost drivers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>
              <a:solidFill>
                <a:srgbClr val="BD4F19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BD4F19"/>
                </a:solidFill>
              </a:rPr>
              <a:t>Revenues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Sources of revenue, amounts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61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3C443A-B647-46A5-ADCC-130E5013E9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348583"/>
              </p:ext>
            </p:extLst>
          </p:nvPr>
        </p:nvGraphicFramePr>
        <p:xfrm>
          <a:off x="6096000" y="1352551"/>
          <a:ext cx="4410592" cy="535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3" name="Rectangle 5">
            <a:extLst>
              <a:ext uri="{FF2B5EF4-FFF2-40B4-BE49-F238E27FC236}">
                <a16:creationId xmlns:a16="http://schemas.microsoft.com/office/drawing/2014/main" id="{E18A23E4-54E7-409F-A314-FAA18C068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4" y="184151"/>
            <a:ext cx="7818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Campus Square Footage, SHERM Resource Needs and Funding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(modeling not inclusive of resources provided for, or necessary for Employee Health Clinical Services Agreement)</a:t>
            </a:r>
          </a:p>
        </p:txBody>
      </p:sp>
      <p:sp>
        <p:nvSpPr>
          <p:cNvPr id="40964" name="Text Box 7">
            <a:extLst>
              <a:ext uri="{FF2B5EF4-FFF2-40B4-BE49-F238E27FC236}">
                <a16:creationId xmlns:a16="http://schemas.microsoft.com/office/drawing/2014/main" id="{1DE2C389-0C35-4FFE-AA7A-31E473890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4" y="1069977"/>
            <a:ext cx="3741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Modeled SHERM Resource Needs and Institutional Allocations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40965" name="Rectangle 13">
            <a:extLst>
              <a:ext uri="{FF2B5EF4-FFF2-40B4-BE49-F238E27FC236}">
                <a16:creationId xmlns:a16="http://schemas.microsoft.com/office/drawing/2014/main" id="{16E8C647-1358-44B0-A14F-2920E405A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1775" y="4475163"/>
            <a:ext cx="771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6600"/>
                </a:solidFill>
                <a:latin typeface="Arial" panose="020B0604020202020204" pitchFamily="34" charset="0"/>
              </a:rPr>
              <a:t>Institutional Allocation</a:t>
            </a:r>
          </a:p>
        </p:txBody>
      </p:sp>
      <p:sp>
        <p:nvSpPr>
          <p:cNvPr id="31756" name="Rectangle 15">
            <a:extLst>
              <a:ext uri="{FF2B5EF4-FFF2-40B4-BE49-F238E27FC236}">
                <a16:creationId xmlns:a16="http://schemas.microsoft.com/office/drawing/2014/main" id="{0F4ABB93-6089-465E-8461-82C9DB56C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6806" y="2320732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Amount Not  Funded</a:t>
            </a:r>
          </a:p>
        </p:txBody>
      </p:sp>
      <p:sp>
        <p:nvSpPr>
          <p:cNvPr id="40967" name="Rectangle 22">
            <a:extLst>
              <a:ext uri="{FF2B5EF4-FFF2-40B4-BE49-F238E27FC236}">
                <a16:creationId xmlns:a16="http://schemas.microsoft.com/office/drawing/2014/main" id="{DD359D26-E9B6-44F4-956D-1367FEB5C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6806" y="3012881"/>
            <a:ext cx="654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CC00"/>
                </a:solidFill>
                <a:latin typeface="Arial" panose="020B0604020202020204" pitchFamily="34" charset="0"/>
              </a:rPr>
              <a:t>Contracts &amp; Training</a:t>
            </a:r>
          </a:p>
        </p:txBody>
      </p:sp>
      <p:sp>
        <p:nvSpPr>
          <p:cNvPr id="40968" name="Rectangle 13">
            <a:extLst>
              <a:ext uri="{FF2B5EF4-FFF2-40B4-BE49-F238E27FC236}">
                <a16:creationId xmlns:a16="http://schemas.microsoft.com/office/drawing/2014/main" id="{6C4146A0-6464-4302-8C01-3488C55B5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5737" y="3500633"/>
            <a:ext cx="771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339933"/>
                </a:solidFill>
                <a:latin typeface="Arial" panose="020B0604020202020204" pitchFamily="34" charset="0"/>
              </a:rPr>
              <a:t>WCI RAP Rebate</a:t>
            </a:r>
          </a:p>
        </p:txBody>
      </p:sp>
      <p:sp>
        <p:nvSpPr>
          <p:cNvPr id="40969" name="TextBox 3">
            <a:extLst>
              <a:ext uri="{FF2B5EF4-FFF2-40B4-BE49-F238E27FC236}">
                <a16:creationId xmlns:a16="http://schemas.microsoft.com/office/drawing/2014/main" id="{79E1B34A-0699-4426-910A-4E1EE620B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62" y="6478589"/>
            <a:ext cx="19383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Arial" panose="020B0604020202020204" pitchFamily="34" charset="0"/>
              </a:rPr>
              <a:t>Source: FPE, Space Management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3" name="Chart 14">
            <a:extLst>
              <a:ext uri="{FF2B5EF4-FFF2-40B4-BE49-F238E27FC236}">
                <a16:creationId xmlns:a16="http://schemas.microsoft.com/office/drawing/2014/main" id="{8B33663C-CA0C-4A2A-B775-AE805B70A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200463"/>
              </p:ext>
            </p:extLst>
          </p:nvPr>
        </p:nvGraphicFramePr>
        <p:xfrm>
          <a:off x="479425" y="1273177"/>
          <a:ext cx="4064000" cy="518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71" name="Text Box 9">
            <a:extLst>
              <a:ext uri="{FF2B5EF4-FFF2-40B4-BE49-F238E27FC236}">
                <a16:creationId xmlns:a16="http://schemas.microsoft.com/office/drawing/2014/main" id="{2CD9988A-B29C-4BCA-A288-3844A15FE24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29646" y="1635286"/>
            <a:ext cx="666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292929"/>
                </a:solidFill>
                <a:latin typeface="Arial" panose="020B0604020202020204" pitchFamily="34" charset="0"/>
              </a:rPr>
              <a:t>Research area (sf)</a:t>
            </a: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61CD4CEB-1109-48EF-BADE-73AD1C93D7F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55079" y="4976570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Non-research  area (sf)</a:t>
            </a:r>
          </a:p>
        </p:txBody>
      </p:sp>
      <p:sp>
        <p:nvSpPr>
          <p:cNvPr id="40973" name="TextBox 2">
            <a:extLst>
              <a:ext uri="{FF2B5EF4-FFF2-40B4-BE49-F238E27FC236}">
                <a16:creationId xmlns:a16="http://schemas.microsoft.com/office/drawing/2014/main" id="{092DCE42-98A0-4FEE-A702-DF84BA330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288" y="6424614"/>
            <a:ext cx="2359025" cy="338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Note: TNASF reported in FY18 &amp; FY19 reduced due to accounting adjustment by FPE</a:t>
            </a:r>
          </a:p>
        </p:txBody>
      </p:sp>
      <p:sp>
        <p:nvSpPr>
          <p:cNvPr id="40974" name="Text Box 6">
            <a:extLst>
              <a:ext uri="{FF2B5EF4-FFF2-40B4-BE49-F238E27FC236}">
                <a16:creationId xmlns:a16="http://schemas.microsoft.com/office/drawing/2014/main" id="{00DB40D1-285B-4709-A4E6-56BBE2AF2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521" y="904876"/>
            <a:ext cx="3157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Total Assignable Square Footage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and Research Subset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Chart 1">
            <a:extLst>
              <a:ext uri="{FF2B5EF4-FFF2-40B4-BE49-F238E27FC236}">
                <a16:creationId xmlns:a16="http://schemas.microsoft.com/office/drawing/2014/main" id="{D5729C44-5FAE-4204-B5CE-B5F33544F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614299"/>
              </p:ext>
            </p:extLst>
          </p:nvPr>
        </p:nvGraphicFramePr>
        <p:xfrm>
          <a:off x="1487487" y="1103312"/>
          <a:ext cx="9793223" cy="5232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Chart" r:id="rId3" imgW="9047248" imgH="4999153" progId="Excel.Chart.8">
                  <p:embed/>
                </p:oleObj>
              </mc:Choice>
              <mc:Fallback>
                <p:oleObj name="Chart" r:id="rId3" imgW="9047248" imgH="4999153" progId="Excel.Chart.8">
                  <p:embed/>
                  <p:pic>
                    <p:nvPicPr>
                      <p:cNvPr id="41986" name="Chart 1">
                        <a:extLst>
                          <a:ext uri="{FF2B5EF4-FFF2-40B4-BE49-F238E27FC236}">
                            <a16:creationId xmlns:a16="http://schemas.microsoft.com/office/drawing/2014/main" id="{D5729C44-5FAE-4204-B5CE-B5F33544F4F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7" y="1103312"/>
                        <a:ext cx="9793223" cy="5232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00D2BF98-0DC9-4F42-8566-4F468A4EA359}"/>
              </a:ext>
            </a:extLst>
          </p:cNvPr>
          <p:cNvSpPr txBox="1"/>
          <p:nvPr/>
        </p:nvSpPr>
        <p:spPr>
          <a:xfrm>
            <a:off x="2719389" y="309563"/>
            <a:ext cx="6753225" cy="844550"/>
          </a:xfrm>
          <a:prstGeom prst="rect">
            <a:avLst/>
          </a:prstGeom>
          <a:solidFill>
            <a:schemeClr val="bg1"/>
          </a:solidFill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/>
              <a:t>Annual Hazardous Wastes Volumes Generated (in pounds)</a:t>
            </a:r>
          </a:p>
          <a:p>
            <a:pPr algn="ctr">
              <a:defRPr/>
            </a:pPr>
            <a:r>
              <a:rPr lang="en-US" sz="2000" dirty="0"/>
              <a:t>(inclusive of all Hazardous Biological, Chemical, and Radioactive Waste Streams)</a:t>
            </a:r>
          </a:p>
        </p:txBody>
      </p:sp>
      <p:sp>
        <p:nvSpPr>
          <p:cNvPr id="41988" name="TextBox 1">
            <a:extLst>
              <a:ext uri="{FF2B5EF4-FFF2-40B4-BE49-F238E27FC236}">
                <a16:creationId xmlns:a16="http://schemas.microsoft.com/office/drawing/2014/main" id="{68D5E412-F2F6-4567-8D2A-C27E31376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9" y="6465889"/>
            <a:ext cx="7083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7030A0"/>
                </a:solidFill>
                <a:latin typeface="Arial" panose="020B0604020202020204" pitchFamily="34" charset="0"/>
              </a:rPr>
              <a:t>*Note: Increase in radioactive wastes in FY19 related to compulsory decommissioning of cyclotron unit</a:t>
            </a:r>
          </a:p>
        </p:txBody>
      </p:sp>
      <p:sp>
        <p:nvSpPr>
          <p:cNvPr id="41989" name="TextBox 4">
            <a:extLst>
              <a:ext uri="{FF2B5EF4-FFF2-40B4-BE49-F238E27FC236}">
                <a16:creationId xmlns:a16="http://schemas.microsoft.com/office/drawing/2014/main" id="{B436C0EC-272A-44CB-BF92-AD087C5459E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38199" y="3188704"/>
            <a:ext cx="990600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Chart 2">
            <a:extLst>
              <a:ext uri="{FF2B5EF4-FFF2-40B4-BE49-F238E27FC236}">
                <a16:creationId xmlns:a16="http://schemas.microsoft.com/office/drawing/2014/main" id="{4BA87E69-B035-4309-80C4-30D1A7DEE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40648"/>
              </p:ext>
            </p:extLst>
          </p:nvPr>
        </p:nvGraphicFramePr>
        <p:xfrm>
          <a:off x="1362269" y="771526"/>
          <a:ext cx="9753407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Chart" r:id="rId3" imgW="9419136" imgH="5535648" progId="Excel.Chart.8">
                  <p:embed/>
                </p:oleObj>
              </mc:Choice>
              <mc:Fallback>
                <p:oleObj name="Chart" r:id="rId3" imgW="9419136" imgH="5535648" progId="Excel.Chart.8">
                  <p:embed/>
                  <p:pic>
                    <p:nvPicPr>
                      <p:cNvPr id="43010" name="Chart 2">
                        <a:extLst>
                          <a:ext uri="{FF2B5EF4-FFF2-40B4-BE49-F238E27FC236}">
                            <a16:creationId xmlns:a16="http://schemas.microsoft.com/office/drawing/2014/main" id="{4BA87E69-B035-4309-80C4-30D1A7DEE4B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269" y="771526"/>
                        <a:ext cx="9753407" cy="552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EF9837E4-69F6-4588-AD30-8EB663FB5B29}"/>
              </a:ext>
            </a:extLst>
          </p:cNvPr>
          <p:cNvSpPr txBox="1"/>
          <p:nvPr/>
        </p:nvSpPr>
        <p:spPr>
          <a:xfrm>
            <a:off x="2209800" y="177800"/>
            <a:ext cx="8047038" cy="973138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Hazardous Waste Cost Obligation and Actual Disposal Expenditures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(Inclusive of Biological, Chemical, and Radioactive Wastes)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535B140-B37B-4B84-93F0-591A1D0FA178}"/>
              </a:ext>
            </a:extLst>
          </p:cNvPr>
          <p:cNvSpPr txBox="1"/>
          <p:nvPr/>
        </p:nvSpPr>
        <p:spPr>
          <a:xfrm>
            <a:off x="8198499" y="6299200"/>
            <a:ext cx="3789363" cy="3810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FY20 savings: $142,484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AC2A-B2CB-4F87-9A37-BE056097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COVID-19 Pandemic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D253F-33C6-4DE6-BE74-8192B205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407"/>
            <a:ext cx="10515600" cy="4974468"/>
          </a:xfrm>
          <a:ln w="12700">
            <a:solidFill>
              <a:srgbClr val="BD4F19"/>
            </a:solidFill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400" dirty="0"/>
              <a:t>Throughout this year’s annual report, impacts to our departmental operations and services due to COVID-19 are specifically highlighted and addressed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/>
              <a:t>Many services dramatically increased</a:t>
            </a:r>
          </a:p>
          <a:p>
            <a:pPr lvl="1">
              <a:defRPr/>
            </a:pPr>
            <a:r>
              <a:rPr lang="en-US" altLang="en-US" sz="2000" dirty="0" smtClean="0"/>
              <a:t>Normal </a:t>
            </a:r>
            <a:r>
              <a:rPr lang="en-US" altLang="en-US" sz="2000" dirty="0"/>
              <a:t>operations and services were maintained</a:t>
            </a:r>
          </a:p>
          <a:p>
            <a:pPr lvl="1">
              <a:defRPr/>
            </a:pPr>
            <a:r>
              <a:rPr lang="en-US" altLang="en-US" sz="2000" dirty="0"/>
              <a:t>Some services </a:t>
            </a:r>
            <a:r>
              <a:rPr lang="en-US" altLang="en-US" sz="2000" dirty="0" smtClean="0"/>
              <a:t>reduced </a:t>
            </a:r>
            <a:r>
              <a:rPr lang="en-US" altLang="en-US" sz="2000" dirty="0"/>
              <a:t>or were deferred until a later time period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en-US" sz="2400" dirty="0"/>
              <a:t>As essential personnel, SHERM staff remained on campus during the entirety of the pandemic to serve the institution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Despite the incredibly high work load, all SHERM staff participated in the mandatory “one day per week” vacation / furlough program for the full sixteen week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96019D0-4113-4393-A2DC-AB49BA9DE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53" y="1147661"/>
            <a:ext cx="11066106" cy="5123512"/>
          </a:xfrm>
          <a:prstGeom prst="rect">
            <a:avLst/>
          </a:prstGeom>
          <a:solidFill>
            <a:schemeClr val="bg1"/>
          </a:solidFill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E5C7A1C-8D8B-49A5-B8BD-7BE53722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778" y="122705"/>
            <a:ext cx="4051041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n-lt"/>
              </a:rPr>
              <a:t>FY20 Revenues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F1349D4A-FCE5-48E0-BD8D-60FF98F55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2019" y="1232917"/>
            <a:ext cx="10708619" cy="4953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400" dirty="0">
                <a:solidFill>
                  <a:srgbClr val="BD4F19"/>
                </a:solidFill>
              </a:rPr>
              <a:t>Service contracts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/>
              <a:t>UT Physicians                                                  		$433,039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altLang="en-US" sz="1800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altLang="en-US" sz="1800" dirty="0"/>
              <a:t>Note: UT Med Foundation WCI Administration discontinued due to transition of medical residents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1000" dirty="0">
              <a:solidFill>
                <a:srgbClr val="A5002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400" dirty="0">
                <a:solidFill>
                  <a:srgbClr val="BD4F19"/>
                </a:solidFill>
              </a:rPr>
              <a:t>Continuing education courses/outreach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/>
              <a:t>Training, honoraria, peer reviews,                  		$9,754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altLang="en-US" dirty="0"/>
              <a:t>     and fit testing for non-</a:t>
            </a:r>
            <a:r>
              <a:rPr lang="en-US" altLang="en-US" dirty="0" err="1"/>
              <a:t>UTHealth</a:t>
            </a:r>
            <a:r>
              <a:rPr lang="en-US" altLang="en-US" dirty="0"/>
              <a:t> personnel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>
              <a:solidFill>
                <a:srgbClr val="A5002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400" dirty="0" smtClean="0">
                <a:solidFill>
                  <a:srgbClr val="BD4F19"/>
                </a:solidFill>
              </a:rPr>
              <a:t>SHERM staff salary </a:t>
            </a:r>
            <a:r>
              <a:rPr lang="en-US" altLang="en-US" sz="2400" dirty="0">
                <a:solidFill>
                  <a:srgbClr val="BD4F19"/>
                </a:solidFill>
              </a:rPr>
              <a:t>offsets from </a:t>
            </a:r>
            <a:r>
              <a:rPr lang="en-US" altLang="en-US" sz="2400" dirty="0" smtClean="0">
                <a:solidFill>
                  <a:srgbClr val="BD4F19"/>
                </a:solidFill>
              </a:rPr>
              <a:t>various research grants        </a:t>
            </a:r>
            <a:r>
              <a:rPr lang="en-US" altLang="en-US" sz="2400" dirty="0" smtClean="0"/>
              <a:t>$</a:t>
            </a:r>
            <a:r>
              <a:rPr lang="en-US" altLang="en-US" sz="2400" dirty="0"/>
              <a:t>30,000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dirty="0">
              <a:solidFill>
                <a:srgbClr val="A5002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b="1" dirty="0">
                <a:solidFill>
                  <a:srgbClr val="BD4F19"/>
                </a:solidFill>
              </a:rPr>
              <a:t>Total                                                         			 $472,793</a:t>
            </a:r>
            <a:endParaRPr lang="en-US" altLang="en-US" sz="1800" b="1" dirty="0">
              <a:solidFill>
                <a:srgbClr val="BD4F19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dirty="0">
              <a:solidFill>
                <a:srgbClr val="A5002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1800" dirty="0"/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886F2C8E-611A-45BA-9F17-5B7B89D88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199" y="6459070"/>
            <a:ext cx="4648200" cy="276225"/>
          </a:xfrm>
          <a:prstGeom prst="rect">
            <a:avLst/>
          </a:prstGeom>
          <a:noFill/>
          <a:ln w="38100">
            <a:solidFill>
              <a:srgbClr val="BD4F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NOTE:  Above equates to 18% of total SHERM budget for FY20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054EB86-5D2B-48C5-968E-4187955DD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21" y="1523999"/>
            <a:ext cx="10916816" cy="4876799"/>
          </a:xfrm>
          <a:prstGeom prst="rect">
            <a:avLst/>
          </a:prstGeom>
          <a:noFill/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EBE4976-F4C3-46AB-9715-3C353E94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276" y="198436"/>
            <a:ext cx="7941906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n-lt"/>
              </a:rPr>
              <a:t>UT Physicians Service Agreement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774FA401-8F94-4C6F-A263-D662042B5B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4066" y="1775927"/>
            <a:ext cx="10393959" cy="4503575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1800" dirty="0">
                <a:solidFill>
                  <a:srgbClr val="BD4F19"/>
                </a:solidFill>
              </a:rPr>
              <a:t>Professional Services Agreement:</a:t>
            </a:r>
          </a:p>
          <a:p>
            <a:pPr lvl="1" eaLnBrk="1" hangingPunct="1">
              <a:defRPr/>
            </a:pPr>
            <a:r>
              <a:rPr lang="en-US" altLang="en-US" sz="1800" dirty="0"/>
              <a:t>Agreement includes services such as training, radiation safety permitting &amp; surveys, general clinic surveys, fire &amp; life safety surveillance, waste management, emergency preparedness &amp; response, IAQ evaluations, asbestos/mold monitoring, accident/incident investigations, CAP/CLIA quality control monitoring, etc.</a:t>
            </a:r>
          </a:p>
          <a:p>
            <a:pPr lvl="1" eaLnBrk="1" hangingPunct="1">
              <a:defRPr/>
            </a:pPr>
            <a:r>
              <a:rPr lang="en-US" altLang="en-US" sz="1800" dirty="0"/>
              <a:t>5-year contract renewal due in April 2020, but extended to August 31, 2020 (at current annual rate of $427,693) to allow for transition to UTHealth / </a:t>
            </a:r>
            <a:r>
              <a:rPr lang="en-US" altLang="en-US" sz="1800" dirty="0" err="1"/>
              <a:t>UTPhysicians</a:t>
            </a:r>
            <a:r>
              <a:rPr lang="en-US" altLang="en-US" sz="1800" dirty="0"/>
              <a:t> MOU on Sept 1, 2020</a:t>
            </a:r>
          </a:p>
          <a:p>
            <a:pPr lvl="1" eaLnBrk="1" hangingPunct="1">
              <a:defRPr/>
            </a:pPr>
            <a:r>
              <a:rPr lang="en-US" altLang="en-US" sz="1800" dirty="0"/>
              <a:t>Separate contract to oversee UTP property insurance programs also extended until August 31, 2020 until it could be folded in with UTHealth / </a:t>
            </a:r>
            <a:r>
              <a:rPr lang="en-US" altLang="en-US" sz="1800" dirty="0" err="1"/>
              <a:t>UTPhysicians</a:t>
            </a:r>
            <a:r>
              <a:rPr lang="en-US" altLang="en-US" sz="1800" dirty="0"/>
              <a:t> MOU</a:t>
            </a:r>
          </a:p>
          <a:p>
            <a:pPr marL="0" indent="0" eaLnBrk="1" hangingPunct="1">
              <a:buNone/>
              <a:defRPr/>
            </a:pPr>
            <a:r>
              <a:rPr lang="en-US" altLang="en-US" sz="1800" dirty="0">
                <a:solidFill>
                  <a:srgbClr val="BD4F19"/>
                </a:solidFill>
              </a:rPr>
              <a:t>Challenges</a:t>
            </a:r>
          </a:p>
          <a:p>
            <a:pPr lvl="1" eaLnBrk="1" hangingPunct="1">
              <a:defRPr/>
            </a:pPr>
            <a:r>
              <a:rPr lang="en-US" altLang="en-US" sz="1800" dirty="0"/>
              <a:t>Continued growth and rapid expansion of clinical locations and services</a:t>
            </a:r>
          </a:p>
          <a:p>
            <a:pPr lvl="1" eaLnBrk="1" hangingPunct="1">
              <a:defRPr/>
            </a:pPr>
            <a:r>
              <a:rPr lang="en-US" altLang="en-US" sz="1800" dirty="0"/>
              <a:t>Dramatic increase in manpower requirements for CAP/CLIA oversight and compliance, waste collection, occupational health services, training, etc.</a:t>
            </a:r>
          </a:p>
          <a:p>
            <a:pPr lvl="1" eaLnBrk="1" hangingPunct="1">
              <a:defRPr/>
            </a:pPr>
            <a:r>
              <a:rPr lang="en-US" altLang="en-US" sz="1800" dirty="0"/>
              <a:t>Emergency management for UTP clinics in different geographic locations</a:t>
            </a:r>
          </a:p>
          <a:p>
            <a:pPr marL="457200" lvl="1" indent="0">
              <a:buNone/>
              <a:defRPr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054EB86-5D2B-48C5-968E-4187955DD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21" y="1523999"/>
            <a:ext cx="10916816" cy="4876799"/>
          </a:xfrm>
          <a:prstGeom prst="rect">
            <a:avLst/>
          </a:prstGeom>
          <a:noFill/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EBE4976-F4C3-46AB-9715-3C353E94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276" y="198436"/>
            <a:ext cx="7941906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n-lt"/>
              </a:rPr>
              <a:t>UT Physicians Service Agreement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774FA401-8F94-4C6F-A263-D662042B5B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9233" y="1775927"/>
            <a:ext cx="10427516" cy="4503575"/>
          </a:xfrm>
          <a:noFill/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000" dirty="0">
                <a:solidFill>
                  <a:srgbClr val="BD4F19"/>
                </a:solidFill>
              </a:rPr>
              <a:t>UTHealth / </a:t>
            </a:r>
            <a:r>
              <a:rPr lang="en-US" altLang="en-US" sz="2000" dirty="0" err="1">
                <a:solidFill>
                  <a:srgbClr val="BD4F19"/>
                </a:solidFill>
              </a:rPr>
              <a:t>UTPhysicians</a:t>
            </a:r>
            <a:r>
              <a:rPr lang="en-US" altLang="en-US" sz="2000" dirty="0">
                <a:solidFill>
                  <a:srgbClr val="BD4F19"/>
                </a:solidFill>
              </a:rPr>
              <a:t> MOU</a:t>
            </a:r>
          </a:p>
          <a:p>
            <a:pPr lvl="1">
              <a:defRPr/>
            </a:pPr>
            <a:r>
              <a:rPr lang="en-US" altLang="en-US" sz="2000" dirty="0"/>
              <a:t>Discontinued SHERM Professional Services Agreement and transitioned to UTHealth / </a:t>
            </a:r>
            <a:r>
              <a:rPr lang="en-US" altLang="en-US" sz="2000" dirty="0" err="1"/>
              <a:t>UTPhysicians</a:t>
            </a:r>
            <a:r>
              <a:rPr lang="en-US" altLang="en-US" sz="2000" dirty="0"/>
              <a:t> MOU at the request of UTHealth leadership on Sept 1, 2020</a:t>
            </a:r>
          </a:p>
          <a:p>
            <a:pPr lvl="1">
              <a:defRPr/>
            </a:pPr>
            <a:r>
              <a:rPr lang="en-US" altLang="en-US" sz="2000" dirty="0"/>
              <a:t>Combination of safety, insurance, and occupational health services under one contract</a:t>
            </a:r>
          </a:p>
          <a:p>
            <a:pPr lvl="1">
              <a:defRPr/>
            </a:pPr>
            <a:r>
              <a:rPr lang="en-US" altLang="en-US" sz="2000" dirty="0"/>
              <a:t>Current rate is now $800,000 annually for all services combined</a:t>
            </a:r>
          </a:p>
          <a:p>
            <a:pPr marL="0" indent="0" eaLnBrk="1" hangingPunct="1">
              <a:buNone/>
              <a:defRPr/>
            </a:pPr>
            <a:r>
              <a:rPr lang="en-US" altLang="en-US" sz="2000" dirty="0">
                <a:solidFill>
                  <a:srgbClr val="BD4F19"/>
                </a:solidFill>
              </a:rPr>
              <a:t>Future Growth</a:t>
            </a:r>
          </a:p>
          <a:p>
            <a:pPr lvl="1">
              <a:defRPr/>
            </a:pPr>
            <a:r>
              <a:rPr lang="en-US" altLang="en-US" sz="2000" dirty="0"/>
              <a:t>1 FTE planned for Hospital &amp; Clinic Safety Program to </a:t>
            </a:r>
            <a:r>
              <a:rPr lang="en-US" altLang="en-US" sz="2000" dirty="0" smtClean="0"/>
              <a:t>primarily assist </a:t>
            </a:r>
            <a:r>
              <a:rPr lang="en-US" altLang="en-US" sz="2000" dirty="0"/>
              <a:t>with CAP/CLIA oversight and compliance, respiratory fit testing for clinicians, etc.</a:t>
            </a:r>
          </a:p>
          <a:p>
            <a:pPr lvl="1">
              <a:defRPr/>
            </a:pPr>
            <a:r>
              <a:rPr lang="en-US" altLang="en-US" sz="2000" dirty="0"/>
              <a:t>1 FTE planned for Risk Management &amp; Insurance Program to </a:t>
            </a:r>
            <a:r>
              <a:rPr lang="en-US" altLang="en-US" sz="2000" dirty="0" smtClean="0"/>
              <a:t>primarily assist </a:t>
            </a:r>
            <a:r>
              <a:rPr lang="en-US" altLang="en-US" sz="2000" dirty="0"/>
              <a:t>with additional responsibilities related to loss prevention and insurance oversight for UTP, as well as to bolster emergency preparedness and management </a:t>
            </a:r>
          </a:p>
        </p:txBody>
      </p:sp>
    </p:spTree>
    <p:extLst>
      <p:ext uri="{BB962C8B-B14F-4D97-AF65-F5344CB8AC3E}">
        <p14:creationId xmlns:p14="http://schemas.microsoft.com/office/powerpoint/2010/main" val="6150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1C018FA-A59C-4A22-A0E3-7BE6C14C0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45" y="1523999"/>
            <a:ext cx="11187404" cy="4876799"/>
          </a:xfrm>
          <a:prstGeom prst="rect">
            <a:avLst/>
          </a:prstGeom>
          <a:noFill/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32328BC-822C-47FA-94A9-E2F9EF899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11882" cy="1325563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+mn-lt"/>
              </a:rPr>
              <a:t>Safety Support to UTHealth / </a:t>
            </a:r>
            <a:r>
              <a:rPr lang="en-US" altLang="en-US" dirty="0" err="1">
                <a:latin typeface="+mn-lt"/>
              </a:rPr>
              <a:t>UTPhysicians</a:t>
            </a:r>
            <a:r>
              <a:rPr lang="en-US" altLang="en-US" dirty="0">
                <a:latin typeface="+mn-lt"/>
              </a:rPr>
              <a:t> Clinics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30E38312-A566-4015-AD5B-2022EB08B1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59159" y="1729856"/>
            <a:ext cx="9532775" cy="4588814"/>
          </a:xfrm>
          <a:noFill/>
        </p:spPr>
        <p:txBody>
          <a:bodyPr/>
          <a:lstStyle/>
          <a:p>
            <a:pPr marL="0" indent="0">
              <a:buNone/>
              <a:defRPr/>
            </a:pPr>
            <a:endParaRPr lang="en-US" altLang="en-US" sz="1600" dirty="0">
              <a:solidFill>
                <a:srgbClr val="A5002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err="1">
                <a:solidFill>
                  <a:srgbClr val="BD4F19"/>
                </a:solidFill>
              </a:rPr>
              <a:t>UTPhysicians</a:t>
            </a:r>
            <a:r>
              <a:rPr lang="en-US" altLang="en-US" sz="2400" dirty="0">
                <a:solidFill>
                  <a:srgbClr val="BD4F19"/>
                </a:solidFill>
              </a:rPr>
              <a:t> Clinics:</a:t>
            </a:r>
          </a:p>
          <a:p>
            <a:pPr lvl="1" eaLnBrk="1" hangingPunct="1">
              <a:defRPr/>
            </a:pPr>
            <a:r>
              <a:rPr lang="en-US" altLang="en-US" dirty="0"/>
              <a:t>UTP clinic locations (n=118)</a:t>
            </a:r>
          </a:p>
          <a:p>
            <a:pPr lvl="2" eaLnBrk="1" hangingPunct="1">
              <a:defRPr/>
            </a:pPr>
            <a:r>
              <a:rPr lang="en-US" altLang="en-US" dirty="0"/>
              <a:t>Note: 12 pending new locations for FY21</a:t>
            </a:r>
          </a:p>
          <a:p>
            <a:pPr lvl="1" eaLnBrk="1" hangingPunct="1">
              <a:defRPr/>
            </a:pPr>
            <a:r>
              <a:rPr lang="en-US" altLang="en-US" dirty="0"/>
              <a:t>UTP timeshare locations (currently ~30)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BD4F19"/>
                </a:solidFill>
              </a:rPr>
              <a:t>UTHealth Clinics:</a:t>
            </a:r>
          </a:p>
          <a:p>
            <a:pPr lvl="1" eaLnBrk="1" hangingPunct="1">
              <a:defRPr/>
            </a:pPr>
            <a:r>
              <a:rPr lang="en-US" altLang="en-US" dirty="0"/>
              <a:t>UT Health Services Clinic (Employees and Medical Residents)</a:t>
            </a:r>
          </a:p>
          <a:p>
            <a:pPr lvl="1" eaLnBrk="1" hangingPunct="1">
              <a:defRPr/>
            </a:pPr>
            <a:r>
              <a:rPr lang="en-US" altLang="en-US" dirty="0"/>
              <a:t>UT Student Health Services Clinic</a:t>
            </a:r>
          </a:p>
          <a:p>
            <a:pPr lvl="1" eaLnBrk="1" hangingPunct="1">
              <a:defRPr/>
            </a:pPr>
            <a:r>
              <a:rPr lang="en-US" altLang="en-US" dirty="0"/>
              <a:t>SOD dental clinics (n=6)</a:t>
            </a:r>
          </a:p>
          <a:p>
            <a:pPr lvl="1" eaLnBrk="1" hangingPunct="1">
              <a:defRPr/>
            </a:pPr>
            <a:r>
              <a:rPr lang="en-US" altLang="en-US" dirty="0"/>
              <a:t>Neurosciences (n=11)</a:t>
            </a:r>
          </a:p>
          <a:p>
            <a:pPr lvl="1" eaLnBrk="1" hangingPunct="1">
              <a:defRPr/>
            </a:pPr>
            <a:r>
              <a:rPr lang="en-US" altLang="en-US" dirty="0"/>
              <a:t>WIC clinics (n=6)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4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D3BA054-5620-49C6-8841-042AEEC32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90" y="1295400"/>
            <a:ext cx="10979020" cy="5181600"/>
          </a:xfrm>
          <a:prstGeom prst="rect">
            <a:avLst/>
          </a:prstGeom>
          <a:noFill/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460E7CB-5A14-4E8D-9969-199748EC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+mn-lt"/>
              </a:rPr>
              <a:t>FY21 Planned Actions - Financial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619F72F-1B19-41BD-B842-38FB606159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8565" y="1676400"/>
            <a:ext cx="10528184" cy="518160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200" dirty="0">
                <a:solidFill>
                  <a:srgbClr val="BD4F19"/>
                </a:solidFill>
              </a:rPr>
              <a:t>Expenditures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800" dirty="0"/>
              <a:t>Continue aggressive hazardous waste minimization program to contain hazardous waste disposal costs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800" dirty="0"/>
              <a:t>Focus on regulated medical waste generation reduction in labs and clinics due to 30% increase experienced during recent (Sept 1, 2019) renewal of UT System-wide contract  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Fees increase </a:t>
            </a:r>
            <a:r>
              <a:rPr lang="en-US" altLang="en-US" sz="1600" dirty="0"/>
              <a:t>significantly each fiscal </a:t>
            </a:r>
            <a:r>
              <a:rPr lang="en-US" altLang="en-US" sz="1600" dirty="0" smtClean="0"/>
              <a:t>year for each point of collection, </a:t>
            </a:r>
            <a:r>
              <a:rPr lang="en-US" altLang="en-US" sz="1600" dirty="0"/>
              <a:t>so primary focus is on minimizing volumes and maximizing efficiency to reduce </a:t>
            </a:r>
            <a:r>
              <a:rPr lang="en-US" altLang="en-US" sz="1600" dirty="0" smtClean="0"/>
              <a:t>stop </a:t>
            </a:r>
            <a:r>
              <a:rPr lang="en-US" altLang="en-US" sz="1600" dirty="0"/>
              <a:t>frequencies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800" dirty="0"/>
              <a:t>Continue to lobby for dedicated funding for Occupational Health Clinical Services Agreement because of impending discontinuance of UTS WCI RAP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BD4F19"/>
                </a:solidFill>
              </a:rPr>
              <a:t>Revenues</a:t>
            </a:r>
          </a:p>
          <a:p>
            <a:pPr lvl="1">
              <a:defRPr/>
            </a:pPr>
            <a:r>
              <a:rPr lang="en-US" altLang="en-US" sz="1800" dirty="0"/>
              <a:t>UTHealth / </a:t>
            </a:r>
            <a:r>
              <a:rPr lang="en-US" altLang="en-US" sz="1800" dirty="0" err="1"/>
              <a:t>UTPhysicians</a:t>
            </a:r>
            <a:r>
              <a:rPr lang="en-US" altLang="en-US" sz="1800" dirty="0"/>
              <a:t> MOU now includes occupational health allocation of $138,700 </a:t>
            </a:r>
          </a:p>
          <a:p>
            <a:pPr lvl="1">
              <a:defRPr/>
            </a:pPr>
            <a:r>
              <a:rPr lang="en-US" altLang="en-US" sz="1800" dirty="0"/>
              <a:t>Continue with service contracts and community outreach activities that provide financial support to supplement institutional </a:t>
            </a:r>
            <a:r>
              <a:rPr lang="en-US" altLang="en-US" sz="1800" dirty="0" smtClean="0"/>
              <a:t>funding, including enhancing virtual training capabilities </a:t>
            </a:r>
            <a:endParaRPr lang="en-US" altLang="en-US" sz="1800" dirty="0"/>
          </a:p>
          <a:p>
            <a:pPr lvl="1">
              <a:defRPr/>
            </a:pPr>
            <a:r>
              <a:rPr lang="en-US" altLang="en-US" sz="1800" dirty="0"/>
              <a:t>Continue to participate in </a:t>
            </a:r>
            <a:r>
              <a:rPr lang="en-US" altLang="en-US" sz="1800" dirty="0" smtClean="0"/>
              <a:t>various research </a:t>
            </a:r>
            <a:r>
              <a:rPr lang="en-US" altLang="en-US" sz="1800" dirty="0"/>
              <a:t>grant projects which allow for staff salary offsets </a:t>
            </a:r>
          </a:p>
          <a:p>
            <a:pPr lvl="1">
              <a:defRPr/>
            </a:pPr>
            <a:r>
              <a:rPr lang="en-US" altLang="en-US" sz="1800" dirty="0"/>
              <a:t>Continued receipt of WCI RAP fund allocations in FY21 ($160,721), but program may terminate at any point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  <a:defRPr/>
            </a:pPr>
            <a:endParaRPr lang="en-US" altLang="en-US" dirty="0"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  <a:defRPr/>
            </a:pPr>
            <a:endParaRPr lang="en-US" alt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A99044F-63EA-452B-8A9B-0C79B1F97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12" y="1295400"/>
            <a:ext cx="10904376" cy="5077408"/>
          </a:xfrm>
          <a:prstGeom prst="rect">
            <a:avLst/>
          </a:prstGeom>
          <a:noFill/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42681AB-FE04-43C1-8973-9620BC6E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+mn-lt"/>
              </a:rPr>
              <a:t>FY21 Challenges - Financial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AB65E240-CDD6-491D-BD03-044E5ECA80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3771" y="1450910"/>
            <a:ext cx="10599575" cy="4837923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200" dirty="0">
                <a:solidFill>
                  <a:srgbClr val="BD4F19"/>
                </a:solidFill>
              </a:rPr>
              <a:t>Current Financial Challenges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200" dirty="0"/>
              <a:t>Continued support for </a:t>
            </a:r>
            <a:r>
              <a:rPr lang="en-US" altLang="en-US" sz="2200" dirty="0" smtClean="0"/>
              <a:t>5,500 </a:t>
            </a:r>
            <a:r>
              <a:rPr lang="en-US" altLang="en-US" sz="2200" dirty="0"/>
              <a:t>individuals now enrolled in respiratory protection program due to COVID-19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800" dirty="0"/>
              <a:t>Fit testing and training; sourcing of N95s and other PPE appropriate to protect workers and students from COVID-19 exposure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200" dirty="0"/>
              <a:t>Anticipate significant increase in </a:t>
            </a:r>
            <a:r>
              <a:rPr lang="en-US" altLang="en-US" sz="2200" dirty="0" smtClean="0"/>
              <a:t>retained loss </a:t>
            </a:r>
            <a:r>
              <a:rPr lang="en-US" altLang="en-US" sz="2200" dirty="0"/>
              <a:t>medical expenses due to transition of UT Medical Foundation residents to UT System workers compensation policy upon becoming UTHealth employees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200" dirty="0"/>
              <a:t>Additional manpower needs, primarily in OSFP (to support JJL and C3 projects, as well as forthcoming TMC3 project) and Hospital and Clinic Safety (to support ongoing clinical growth)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200" dirty="0"/>
              <a:t>Potential additional FTE in FY21 to serve C3 once completed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200" dirty="0"/>
              <a:t>Current shortfall in funding for Occupational Health Program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1400" dirty="0"/>
              <a:t>$450,000 currently necessary to run program, increases anticipated due to recent medical resident transition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1400" dirty="0"/>
              <a:t>WCI RAP funds being used to support program, but these funds may not be issued again in future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1400" dirty="0"/>
              <a:t>$138,700 now coming from UTHealth / </a:t>
            </a:r>
            <a:r>
              <a:rPr lang="en-US" altLang="en-US" sz="1400" dirty="0" err="1"/>
              <a:t>UTPhysicians</a:t>
            </a:r>
            <a:r>
              <a:rPr lang="en-US" altLang="en-US" sz="1400" dirty="0"/>
              <a:t> MOU to help support Occupational Health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88FF934-9A22-4149-BA53-98D69657A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98" y="1485414"/>
            <a:ext cx="11022564" cy="4869349"/>
          </a:xfrm>
          <a:prstGeom prst="rect">
            <a:avLst/>
          </a:prstGeom>
          <a:noFill/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06EFBBA-CDDC-47F2-96A1-26AB884F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39" y="159852"/>
            <a:ext cx="6057122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n-lt"/>
              </a:rPr>
              <a:t>KPI #4: Client Satisfaction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AFC9CBC9-EF64-4F35-92AB-A13F0C5E7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5" y="1688841"/>
            <a:ext cx="10496939" cy="449735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solidFill>
                  <a:srgbClr val="BD4F19"/>
                </a:solidFill>
              </a:rPr>
              <a:t>External clients served</a:t>
            </a:r>
          </a:p>
          <a:p>
            <a:pPr lvl="1" eaLnBrk="1" hangingPunct="1"/>
            <a:r>
              <a:rPr lang="en-US" altLang="en-US" dirty="0"/>
              <a:t>Results of Client Satisfaction Survey for </a:t>
            </a:r>
            <a:r>
              <a:rPr lang="en-US" altLang="en-US" dirty="0" smtClean="0"/>
              <a:t>UT Police department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BD4F19"/>
                </a:solidFill>
              </a:rPr>
              <a:t>Internal department staff</a:t>
            </a:r>
          </a:p>
          <a:p>
            <a:pPr lvl="1" eaLnBrk="1" hangingPunct="1"/>
            <a:r>
              <a:rPr lang="en-US" altLang="en-US" dirty="0"/>
              <a:t>Summary of ongoing staff professional development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055EAA8C-FD56-4769-A264-6B2BF5551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07" y="1166327"/>
            <a:ext cx="11346025" cy="5281126"/>
          </a:xfrm>
          <a:prstGeom prst="rect">
            <a:avLst/>
          </a:prstGeom>
          <a:noFill/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92376EC-AF87-44A5-BD01-210C7B18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808" y="107302"/>
            <a:ext cx="4018384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n-lt"/>
              </a:rPr>
              <a:t>Client Feedback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51EF1CB-1320-4B99-8A24-973ECCF946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2278" y="1371600"/>
            <a:ext cx="10913706" cy="4954555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000" dirty="0">
                <a:solidFill>
                  <a:srgbClr val="BD4F19"/>
                </a:solidFill>
              </a:rPr>
              <a:t>Focused assessment of a designated program aspect performed annually: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FY03 – Clients of Radiation Safety Program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FY04 – Overall Client Expectations and Fulfillment of Expectations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FY05 – Clients of Chemical Safety Program Services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FY06 – Clients of SHERM Administrative Support Staff Services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FY07 – Feedback from Employees and Supervisors Reporting Injuries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FY08 – Clients of Environmental Protection Program Services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FY09 – DMO/ASL Awareness Survey of Level of “Informed Risk”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FY10 – Clients of Biological Safety Program Services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FY11 – Feedback on new UTHealth Alert emergency notification system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FY13 – Clients of HCPC Safety Program Services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FY14 – Student Perception Survey question regarding safety program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FY15 – Clients of Occupational Safety &amp; Fire Prevention program services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FY16 – Clients of HCPC Safety Program Services (re-evaluation of services since 2013 implementation)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FY17 – Area Safety Liaisons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FY18 – Clients of </a:t>
            </a:r>
            <a:r>
              <a:rPr lang="en-US" altLang="en-US" sz="1400" dirty="0" err="1"/>
              <a:t>UTPhysicians</a:t>
            </a:r>
            <a:r>
              <a:rPr lang="en-US" altLang="en-US" sz="1400" dirty="0"/>
              <a:t> Safety Program Services 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FY19 – UTHealth Safety Committee Members (Institutional Biosafety, Chemical Safety, &amp; Radiation Safety Committees)</a:t>
            </a:r>
          </a:p>
          <a:p>
            <a:pPr lvl="1">
              <a:spcBef>
                <a:spcPts val="100"/>
              </a:spcBef>
              <a:spcAft>
                <a:spcPts val="500"/>
              </a:spcAft>
              <a:defRPr/>
            </a:pPr>
            <a:r>
              <a:rPr lang="en-US" altLang="en-US" sz="1400" dirty="0"/>
              <a:t>FY20 – UT Police at Houston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09EBD5B-7DC4-447C-B1B3-8F60FFD9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281" y="21771"/>
            <a:ext cx="564191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+mn-lt"/>
              </a:rPr>
              <a:t>Client Satisfaction Survey (FY20)</a:t>
            </a:r>
          </a:p>
        </p:txBody>
      </p:sp>
      <p:pic>
        <p:nvPicPr>
          <p:cNvPr id="52227" name="Picture 1">
            <a:extLst>
              <a:ext uri="{FF2B5EF4-FFF2-40B4-BE49-F238E27FC236}">
                <a16:creationId xmlns:a16="http://schemas.microsoft.com/office/drawing/2014/main" id="{AB94EB43-F74F-4BA5-91AD-EC495E6EC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"/>
          <a:stretch>
            <a:fillRect/>
          </a:stretch>
        </p:blipFill>
        <p:spPr bwMode="auto">
          <a:xfrm>
            <a:off x="1779036" y="937728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37491660-775F-4F4E-A81E-C745EBB32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334" y="884852"/>
            <a:ext cx="9815805" cy="5730551"/>
          </a:xfrm>
          <a:prstGeom prst="rect">
            <a:avLst/>
          </a:prstGeom>
          <a:noFill/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B9B4202A-78C8-455C-87D8-3377FD73C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624" y="1143000"/>
            <a:ext cx="9367935" cy="5192486"/>
          </a:xfrm>
          <a:prstGeom prst="rect">
            <a:avLst/>
          </a:prstGeom>
          <a:noFill/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8FDDD3D-2B64-4BB4-8C6C-0A9EB976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75" y="9331"/>
            <a:ext cx="6697047" cy="1325563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+mn-lt"/>
              </a:rPr>
              <a:t>Internal Department Staff Satisfaction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6BC4EE7-2C01-443F-B4E0-6897E8218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441" y="1216405"/>
            <a:ext cx="8811207" cy="5050172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altLang="en-US" sz="1700" dirty="0"/>
              <a:t>Continued support of ongoing academic pursuits – leverage unique linkage with UT SPH for both staff development and research projects that benefit the institution</a:t>
            </a:r>
          </a:p>
          <a:p>
            <a:pPr>
              <a:spcAft>
                <a:spcPts val="900"/>
              </a:spcAft>
            </a:pPr>
            <a:r>
              <a:rPr lang="en-US" altLang="en-US" sz="1700" dirty="0"/>
              <a:t>Weekly continuing education sessions on a wide variety of topics – conducted continuously via virtual format during COVID-19</a:t>
            </a:r>
          </a:p>
          <a:p>
            <a:pPr>
              <a:spcAft>
                <a:spcPts val="900"/>
              </a:spcAft>
            </a:pPr>
            <a:r>
              <a:rPr lang="en-US" altLang="en-US" sz="1700" dirty="0"/>
              <a:t>“Safety Geek of the Week” staff recognition award for superior service delivery</a:t>
            </a:r>
          </a:p>
          <a:p>
            <a:pPr>
              <a:spcAft>
                <a:spcPts val="900"/>
              </a:spcAft>
            </a:pPr>
            <a:r>
              <a:rPr lang="en-US" altLang="en-US" sz="1700" dirty="0"/>
              <a:t>Participation in the delivery of UT SPH continuing education course offerings</a:t>
            </a:r>
          </a:p>
          <a:p>
            <a:pPr>
              <a:spcAft>
                <a:spcPts val="900"/>
              </a:spcAft>
            </a:pPr>
            <a:r>
              <a:rPr lang="en-US" altLang="en-US" sz="1700" dirty="0"/>
              <a:t>Participation in various UT SPH academic courses</a:t>
            </a:r>
          </a:p>
          <a:p>
            <a:pPr>
              <a:spcAft>
                <a:spcPts val="900"/>
              </a:spcAft>
            </a:pPr>
            <a:r>
              <a:rPr lang="en-US" altLang="en-US" sz="1700" dirty="0"/>
              <a:t>Adjunct academic appointments in UT SPH EOHS department for </a:t>
            </a:r>
            <a:r>
              <a:rPr lang="en-US" altLang="en-US" sz="1700" dirty="0" err="1"/>
              <a:t>doctorally</a:t>
            </a:r>
            <a:r>
              <a:rPr lang="en-US" altLang="en-US" sz="1700" dirty="0"/>
              <a:t>-prepared staff (n=4)</a:t>
            </a:r>
          </a:p>
          <a:p>
            <a:pPr>
              <a:spcAft>
                <a:spcPts val="900"/>
              </a:spcAft>
            </a:pPr>
            <a:r>
              <a:rPr lang="en-US" altLang="en-US" sz="1700" dirty="0"/>
              <a:t>Participation on several health and safety related grants through UT SPH</a:t>
            </a:r>
          </a:p>
          <a:p>
            <a:pPr>
              <a:spcAft>
                <a:spcPts val="900"/>
              </a:spcAft>
            </a:pPr>
            <a:r>
              <a:rPr lang="en-US" altLang="en-US" sz="1700" dirty="0"/>
              <a:t>Membership, participation in professional organizations</a:t>
            </a:r>
          </a:p>
          <a:p>
            <a:pPr>
              <a:spcAft>
                <a:spcPts val="900"/>
              </a:spcAft>
            </a:pPr>
            <a:r>
              <a:rPr lang="en-US" altLang="en-US" sz="1700" dirty="0"/>
              <a:t>Annual conduct of “SHERM Mentoring Day” where any interested staff member can meet with the VP SHERM to discuss professional development plans and seek advice, suggestions</a:t>
            </a:r>
          </a:p>
          <a:p>
            <a:pPr eaLnBrk="1" hangingPunct="1"/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37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Summary of COVID-19 Timeline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Biosafety Program </a:t>
            </a:r>
            <a:r>
              <a:rPr lang="en-US" dirty="0"/>
              <a:t>monitored outbreak situation starting in December 2019</a:t>
            </a:r>
          </a:p>
          <a:p>
            <a:pPr>
              <a:defRPr/>
            </a:pPr>
            <a:r>
              <a:rPr lang="en-US" dirty="0"/>
              <a:t>Interim policies regarding travel restrictions and return to campus developed to address escalation of outbreak situation </a:t>
            </a:r>
            <a:r>
              <a:rPr lang="en-US" dirty="0" smtClean="0"/>
              <a:t>(in cooperation with </a:t>
            </a:r>
            <a:r>
              <a:rPr lang="en-US" dirty="0"/>
              <a:t>Student and Employee Health)</a:t>
            </a:r>
          </a:p>
          <a:p>
            <a:pPr>
              <a:defRPr/>
            </a:pPr>
            <a:r>
              <a:rPr lang="en-US" dirty="0"/>
              <a:t>Communications distributed to UTHealth campus</a:t>
            </a:r>
          </a:p>
          <a:p>
            <a:pPr>
              <a:defRPr/>
            </a:pPr>
            <a:r>
              <a:rPr lang="en-US" dirty="0"/>
              <a:t>Very frequent Incident Command calls with UTHealth leadership</a:t>
            </a:r>
          </a:p>
          <a:p>
            <a:pPr>
              <a:defRPr/>
            </a:pPr>
            <a:r>
              <a:rPr lang="en-US" dirty="0"/>
              <a:t>Signage posted throughout UTHealth buildings regarding basic public heath precautions</a:t>
            </a:r>
          </a:p>
          <a:p>
            <a:pPr>
              <a:defRPr/>
            </a:pPr>
            <a:r>
              <a:rPr lang="en-US" dirty="0"/>
              <a:t>Social distancing, thermal scanning, travel history, health history implemented </a:t>
            </a:r>
          </a:p>
          <a:p>
            <a:pPr>
              <a:defRPr/>
            </a:pPr>
            <a:r>
              <a:rPr lang="en-US" dirty="0"/>
              <a:t>School and workplace closures in alignment with Governor’s executive orders</a:t>
            </a:r>
          </a:p>
          <a:p>
            <a:pPr>
              <a:defRPr/>
            </a:pPr>
            <a:r>
              <a:rPr lang="en-US" dirty="0"/>
              <a:t>Working and learning remotely </a:t>
            </a:r>
            <a:r>
              <a:rPr lang="en-US" dirty="0" smtClean="0"/>
              <a:t>considerations and issues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16739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/>
              <a:t>Issues regarding child coverage (closure of UTHealth child care center)</a:t>
            </a:r>
          </a:p>
          <a:p>
            <a:pPr>
              <a:defRPr/>
            </a:pPr>
            <a:r>
              <a:rPr lang="en-US" dirty="0"/>
              <a:t>PPE shortages, sourcing issues, and establishment of PPE Task Force; N95 reprocessing center</a:t>
            </a:r>
          </a:p>
          <a:p>
            <a:pPr>
              <a:defRPr/>
            </a:pPr>
            <a:r>
              <a:rPr lang="en-US" dirty="0"/>
              <a:t>Respiratory fit testing and training for over 4X normal volume of individuals</a:t>
            </a:r>
          </a:p>
          <a:p>
            <a:pPr>
              <a:defRPr/>
            </a:pPr>
            <a:r>
              <a:rPr lang="en-US" dirty="0"/>
              <a:t>Adjusting SHERM workloads to accommodate for furlough days but maintaining regulatory compliance and service levels</a:t>
            </a:r>
          </a:p>
          <a:p>
            <a:pPr>
              <a:defRPr/>
            </a:pPr>
            <a:r>
              <a:rPr lang="en-US" dirty="0"/>
              <a:t>Implementation of additional housekeeping disinfection and cleaning protocols</a:t>
            </a:r>
          </a:p>
          <a:p>
            <a:pPr>
              <a:defRPr/>
            </a:pPr>
            <a:r>
              <a:rPr lang="en-US" dirty="0"/>
              <a:t>On site consultations for </a:t>
            </a:r>
            <a:r>
              <a:rPr lang="en-US" dirty="0" smtClean="0"/>
              <a:t>schools, departments, and units </a:t>
            </a:r>
            <a:r>
              <a:rPr lang="en-US" dirty="0"/>
              <a:t>returning to campus</a:t>
            </a:r>
          </a:p>
          <a:p>
            <a:pPr>
              <a:defRPr/>
            </a:pPr>
            <a:r>
              <a:rPr lang="en-US" dirty="0"/>
              <a:t>Training regarding PPE use, particularity for students interacting with patients during ongoing periods of widespread community transmission</a:t>
            </a:r>
          </a:p>
          <a:p>
            <a:pPr>
              <a:defRPr/>
            </a:pPr>
            <a:r>
              <a:rPr lang="en-US" dirty="0"/>
              <a:t>Increase in IBC protocol submittals and </a:t>
            </a:r>
            <a:r>
              <a:rPr lang="en-US" dirty="0" smtClean="0"/>
              <a:t>reviews</a:t>
            </a:r>
          </a:p>
          <a:p>
            <a:pPr>
              <a:defRPr/>
            </a:pPr>
            <a:r>
              <a:rPr lang="en-US" dirty="0" smtClean="0"/>
              <a:t>…and much, much more…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0327" y="1590935"/>
            <a:ext cx="10931237" cy="4851429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45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B42A727-E431-4CF1-871A-C8418858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539875"/>
            <a:ext cx="10515600" cy="4767619"/>
          </a:xfrm>
          <a:prstGeom prst="rect">
            <a:avLst/>
          </a:prstGeom>
          <a:noFill/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1B58D55-617F-4CD5-A81B-B2047384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690" y="146049"/>
            <a:ext cx="7092820" cy="132556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+mn-lt"/>
              </a:rPr>
              <a:t>FY21 Planned Actions – Client Satisfaction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21DD845E-5D46-40CB-B1E3-2C9456A46C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6367" y="1676401"/>
            <a:ext cx="9927772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400" dirty="0">
                <a:solidFill>
                  <a:srgbClr val="BD4F19"/>
                </a:solidFill>
              </a:rPr>
              <a:t>External Clients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Continue with “customer service” approach to operations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Collect data for meaningful benchmarking to compare safety program staffing, resourcing, and outcomes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Interface with </a:t>
            </a:r>
            <a:r>
              <a:rPr lang="en-US" altLang="en-US" sz="2000" dirty="0" smtClean="0"/>
              <a:t>CLAMC </a:t>
            </a:r>
            <a:r>
              <a:rPr lang="en-US" altLang="en-US" sz="2000" dirty="0"/>
              <a:t>will be focus for </a:t>
            </a:r>
            <a:r>
              <a:rPr lang="en-US" altLang="en-US" sz="2000" dirty="0" smtClean="0"/>
              <a:t>FY21 </a:t>
            </a:r>
            <a:r>
              <a:rPr lang="en-US" altLang="en-US" sz="2000" dirty="0"/>
              <a:t>survey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altLang="en-US" sz="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400" dirty="0">
                <a:solidFill>
                  <a:srgbClr val="BD4F19"/>
                </a:solidFill>
              </a:rPr>
              <a:t>Internal Clients (departmental staff)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Continue with routine professional development seminars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600" dirty="0"/>
              <a:t>Special focus on emerging issues: safety culture, insider threats, change management, technology in safety (digital safety), total worker health, cultural intelligence, communications, establishing relationships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Continue with involvement in training courses and outreach activities – continued focus on cross training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Continue mentoring sessions on academic activities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Continue 360</a:t>
            </a:r>
            <a:r>
              <a:rPr lang="en-US" altLang="en-US" sz="2000" baseline="30000" dirty="0"/>
              <a:t>o</a:t>
            </a:r>
            <a:r>
              <a:rPr lang="en-US" altLang="en-US" sz="2000" dirty="0"/>
              <a:t> evaluations on supervisors to garner feedback from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985A2AC-73AF-464E-A3DD-385DE5D1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39" y="1203649"/>
            <a:ext cx="11162522" cy="5105400"/>
          </a:xfrm>
          <a:prstGeom prst="rect">
            <a:avLst/>
          </a:prstGeom>
          <a:noFill/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8EC4858-3667-4515-A17D-E7468A3A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891" y="18353"/>
            <a:ext cx="8208217" cy="13255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+mn-lt"/>
              </a:rPr>
              <a:t>Institutional Safety Service KPI Caveats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653CB00F-AF86-4C70-8F8B-29886A169E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3357" y="1395157"/>
            <a:ext cx="11003904" cy="486265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2000" dirty="0"/>
              <a:t>Important to remember what isn’t effectively captured by these metrics: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altLang="en-US" sz="2000" dirty="0"/>
          </a:p>
          <a:p>
            <a:pPr lvl="1" eaLnBrk="1" hangingPunct="1">
              <a:buFontTx/>
              <a:buChar char="•"/>
              <a:defRPr/>
            </a:pPr>
            <a:r>
              <a:rPr lang="en-US" altLang="en-US" sz="2000" dirty="0"/>
              <a:t>Increasing </a:t>
            </a:r>
            <a:r>
              <a:rPr lang="en-US" altLang="en-US" sz="2000" dirty="0">
                <a:solidFill>
                  <a:srgbClr val="BD4F19"/>
                </a:solidFill>
              </a:rPr>
              <a:t>complexity of research projects supported</a:t>
            </a:r>
          </a:p>
          <a:p>
            <a:pPr lvl="1" eaLnBrk="1" hangingPunct="1">
              <a:buFontTx/>
              <a:buChar char="•"/>
              <a:defRPr/>
            </a:pPr>
            <a:endParaRPr lang="en-US" altLang="en-US" sz="2000" dirty="0">
              <a:solidFill>
                <a:srgbClr val="A50021"/>
              </a:solidFill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altLang="en-US" sz="2000" dirty="0"/>
              <a:t>Increased </a:t>
            </a:r>
            <a:r>
              <a:rPr lang="en-US" altLang="en-US" sz="2000" dirty="0">
                <a:solidFill>
                  <a:srgbClr val="BD4F19"/>
                </a:solidFill>
              </a:rPr>
              <a:t>collaborations</a:t>
            </a:r>
            <a:r>
              <a:rPr lang="en-US" altLang="en-US" sz="2000" dirty="0"/>
              <a:t> and associated challenges</a:t>
            </a:r>
          </a:p>
          <a:p>
            <a:pPr lvl="1" eaLnBrk="1" hangingPunct="1">
              <a:buFontTx/>
              <a:buChar char="•"/>
              <a:defRPr/>
            </a:pPr>
            <a:endParaRPr lang="en-US" altLang="en-US" sz="2000" dirty="0"/>
          </a:p>
          <a:p>
            <a:pPr lvl="1" eaLnBrk="1" hangingPunct="1">
              <a:buFontTx/>
              <a:buChar char="•"/>
              <a:defRPr/>
            </a:pPr>
            <a:r>
              <a:rPr lang="en-US" altLang="en-US" sz="2000" dirty="0"/>
              <a:t>Increased </a:t>
            </a:r>
            <a:r>
              <a:rPr lang="en-US" altLang="en-US" sz="2000" dirty="0">
                <a:solidFill>
                  <a:srgbClr val="BD4F19"/>
                </a:solidFill>
              </a:rPr>
              <a:t>complexity of regulatory environment</a:t>
            </a:r>
          </a:p>
          <a:p>
            <a:pPr lvl="1" eaLnBrk="1" hangingPunct="1">
              <a:buFontTx/>
              <a:buChar char="•"/>
              <a:defRPr/>
            </a:pPr>
            <a:endParaRPr lang="en-US" altLang="en-US" sz="2000" dirty="0">
              <a:solidFill>
                <a:srgbClr val="990033"/>
              </a:solidFill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altLang="en-US" sz="2000" dirty="0"/>
              <a:t>Impacts of </a:t>
            </a:r>
            <a:r>
              <a:rPr lang="en-US" altLang="en-US" sz="2000" dirty="0">
                <a:solidFill>
                  <a:srgbClr val="BD4F19"/>
                </a:solidFill>
              </a:rPr>
              <a:t>construction</a:t>
            </a:r>
            <a:r>
              <a:rPr lang="en-US" altLang="en-US" sz="2000" dirty="0"/>
              <a:t> – both navigation and reviews</a:t>
            </a:r>
          </a:p>
          <a:p>
            <a:pPr lvl="1" eaLnBrk="1" hangingPunct="1">
              <a:buFontTx/>
              <a:buChar char="•"/>
              <a:defRPr/>
            </a:pPr>
            <a:endParaRPr lang="en-US" altLang="en-US" sz="2000" dirty="0"/>
          </a:p>
          <a:p>
            <a:pPr lvl="1" eaLnBrk="1" hangingPunct="1">
              <a:buFontTx/>
              <a:buChar char="•"/>
              <a:defRPr/>
            </a:pPr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rgbClr val="BD4F19"/>
                </a:solidFill>
              </a:rPr>
              <a:t>pain, suffering, apprehension </a:t>
            </a:r>
            <a:r>
              <a:rPr lang="en-US" altLang="en-US" sz="2000" dirty="0"/>
              <a:t>associated with any injury – every dot on the graph is a person </a:t>
            </a:r>
          </a:p>
          <a:p>
            <a:pPr lvl="1" eaLnBrk="1" hangingPunct="1">
              <a:buFontTx/>
              <a:buChar char="•"/>
              <a:defRPr/>
            </a:pPr>
            <a:endParaRPr lang="en-US" altLang="en-US" sz="2000" i="1" dirty="0"/>
          </a:p>
          <a:p>
            <a:pPr lvl="1" eaLnBrk="1" hangingPunct="1">
              <a:buFontTx/>
              <a:buChar char="•"/>
              <a:defRPr/>
            </a:pPr>
            <a:r>
              <a:rPr lang="en-US" altLang="en-US" sz="2000" dirty="0"/>
              <a:t>The things that didn’t happen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1DFE473-998E-497B-A093-CD4E7ED34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08" y="1523999"/>
            <a:ext cx="11308702" cy="4968875"/>
          </a:xfrm>
          <a:prstGeom prst="rect">
            <a:avLst/>
          </a:prstGeom>
          <a:noFill/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3" name="Title 1">
            <a:extLst>
              <a:ext uri="{FF2B5EF4-FFF2-40B4-BE49-F238E27FC236}">
                <a16:creationId xmlns:a16="http://schemas.microsoft.com/office/drawing/2014/main" id="{02001A1A-E65C-4F50-864D-C15995DF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59" y="198436"/>
            <a:ext cx="10515600" cy="1325563"/>
          </a:xfrm>
        </p:spPr>
        <p:txBody>
          <a:bodyPr/>
          <a:lstStyle/>
          <a:p>
            <a:pPr algn="ctr"/>
            <a:r>
              <a:rPr lang="en-US" altLang="en-US" sz="3600" dirty="0">
                <a:latin typeface="+mn-lt"/>
              </a:rPr>
              <a:t>SHERM Contribution to the </a:t>
            </a:r>
            <a:r>
              <a:rPr lang="en-US" altLang="en-US" sz="3600" u="sng" dirty="0">
                <a:latin typeface="+mn-lt"/>
              </a:rPr>
              <a:t>Community Service</a:t>
            </a:r>
            <a:r>
              <a:rPr lang="en-US" altLang="en-US" sz="3600" dirty="0">
                <a:latin typeface="+mn-lt"/>
              </a:rPr>
              <a:t> Institutional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19737-B274-4D4C-8B40-5150DA2B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" y="1690688"/>
            <a:ext cx="10972800" cy="4802186"/>
          </a:xfrm>
          <a:noFill/>
        </p:spPr>
        <p:txBody>
          <a:bodyPr>
            <a:normAutofit fontScale="40000" lnSpcReduction="20000"/>
          </a:bodyPr>
          <a:lstStyle/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5000" dirty="0"/>
              <a:t>Safety, insurance, and occupational health support to UT Physicians clinical operations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5000" dirty="0"/>
              <a:t>Staff membership on local safety committees: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5000" dirty="0"/>
              <a:t>	</a:t>
            </a:r>
            <a:r>
              <a:rPr lang="en-US" sz="4000" dirty="0"/>
              <a:t>Institutional Biosafety Committees (Rice University; University of Houston – Downtown 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4000" dirty="0"/>
              <a:t>	Radiation Safety Committees (Memorial Hermann Hospital)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5000" dirty="0"/>
              <a:t>Delivery of professional continuing education courses through UT SPH</a:t>
            </a:r>
          </a:p>
          <a:p>
            <a:pPr>
              <a:buFont typeface="Arial" charset="0"/>
              <a:buChar char="•"/>
              <a:defRPr/>
            </a:pPr>
            <a:r>
              <a:rPr lang="en-US" sz="5000" dirty="0"/>
              <a:t>Participation in the leadership and management of professional associations by SHERM staff members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4500" dirty="0"/>
              <a:t>American Biological Safety Association – International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3500" dirty="0"/>
              <a:t>Inclusive of peer reviewed journal (</a:t>
            </a:r>
            <a:r>
              <a:rPr lang="en-US" sz="3500" i="1" dirty="0"/>
              <a:t>Applied Biosafety</a:t>
            </a:r>
            <a:r>
              <a:rPr lang="en-US" sz="3500" dirty="0"/>
              <a:t>) Editorial Board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4500" dirty="0"/>
              <a:t>Southern Biosafety Association (local affiliate of ABSA - International)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4500" dirty="0"/>
              <a:t>State of Texas Chapter of the Health Physics Society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4500" dirty="0"/>
              <a:t>American Academy of Health Physics</a:t>
            </a:r>
          </a:p>
          <a:p>
            <a:pPr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5000" dirty="0"/>
              <a:t>Outreach education through invited lectures provided to local and national professional organizations</a:t>
            </a:r>
          </a:p>
          <a:p>
            <a:pPr>
              <a:buFont typeface="Arial" charset="0"/>
              <a:buChar char="•"/>
              <a:defRPr/>
            </a:pPr>
            <a:r>
              <a:rPr lang="en-US" sz="5000" dirty="0"/>
              <a:t>Provision of subject matter expert interviews on safety-related  topics to local and national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393EB03-4ECF-4665-B73B-3C26679D2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04108"/>
            <a:ext cx="10515600" cy="5029200"/>
          </a:xfrm>
          <a:prstGeom prst="rect">
            <a:avLst/>
          </a:prstGeom>
          <a:noFill/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347" name="Title 1">
            <a:extLst>
              <a:ext uri="{FF2B5EF4-FFF2-40B4-BE49-F238E27FC236}">
                <a16:creationId xmlns:a16="http://schemas.microsoft.com/office/drawing/2014/main" id="{2FD1D3E4-FCA1-4B05-8276-3C8CB183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692"/>
            <a:ext cx="10515600" cy="11588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latin typeface="+mn-lt"/>
              </a:rPr>
              <a:t>SHERM Contribution to the </a:t>
            </a:r>
            <a:r>
              <a:rPr lang="en-US" altLang="en-US" u="sng" dirty="0">
                <a:latin typeface="+mn-lt"/>
              </a:rPr>
              <a:t>Teaching</a:t>
            </a:r>
            <a:r>
              <a:rPr lang="en-US" altLang="en-US" dirty="0">
                <a:latin typeface="+mn-lt"/>
              </a:rPr>
              <a:t>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Institutional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290C-BEFE-40FE-A95B-0BF1A6CA5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235" y="1676400"/>
            <a:ext cx="10444293" cy="4877449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UT SPH academic instruction, student advising</a:t>
            </a:r>
          </a:p>
          <a:p>
            <a:pPr lvl="1">
              <a:defRPr/>
            </a:pPr>
            <a:r>
              <a:rPr lang="en-US" sz="1900" dirty="0"/>
              <a:t>Several SHERM employees serve in adjunct faculty positions at SPH</a:t>
            </a:r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Guest lectures at other UTHealth schools (UT MS and GSBS) and other area institutions (TAMU, TWU, TSU, UHCL, UHD)</a:t>
            </a:r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Host student internships, </a:t>
            </a:r>
            <a:r>
              <a:rPr lang="en-US" sz="2400" dirty="0" err="1"/>
              <a:t>practica</a:t>
            </a:r>
            <a:r>
              <a:rPr lang="en-US" sz="2400" dirty="0"/>
              <a:t>. Advising for UT MS Scholarly Concentration students</a:t>
            </a:r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Continuing education courses through UT SPH </a:t>
            </a:r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Outreach education through courses with professional organizations (HPS, ABSA, CSHEMA, </a:t>
            </a:r>
            <a:r>
              <a:rPr lang="en-US" sz="2400" dirty="0" err="1"/>
              <a:t>Eagleson</a:t>
            </a:r>
            <a:r>
              <a:rPr lang="en-US" sz="2400" dirty="0"/>
              <a:t> Institute)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ACED8860-215D-47B8-8792-3B9210294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82" y="1219200"/>
            <a:ext cx="10860832" cy="5105400"/>
          </a:xfrm>
          <a:prstGeom prst="rect">
            <a:avLst/>
          </a:prstGeom>
          <a:noFill/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371" name="Title 1">
            <a:extLst>
              <a:ext uri="{FF2B5EF4-FFF2-40B4-BE49-F238E27FC236}">
                <a16:creationId xmlns:a16="http://schemas.microsoft.com/office/drawing/2014/main" id="{EAAFA61E-5D17-4202-8A3A-B17D2F2F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+mn-lt"/>
              </a:rPr>
              <a:t>SHERM Contribution to the </a:t>
            </a:r>
            <a:r>
              <a:rPr lang="en-US" altLang="en-US" sz="3600" u="sng" dirty="0">
                <a:latin typeface="+mn-lt"/>
              </a:rPr>
              <a:t>Research</a:t>
            </a:r>
            <a:r>
              <a:rPr lang="en-US" altLang="en-US" sz="3600" dirty="0">
                <a:latin typeface="+mn-lt"/>
              </a:rPr>
              <a:t> Institutional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317A-8459-4610-8350-31DB3205F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1522446"/>
            <a:ext cx="10695992" cy="4654419"/>
          </a:xfrm>
          <a:noFill/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8000" dirty="0"/>
              <a:t>NIEHS training grant and Ebola supplement (w/Dr. Rios, UT SPH)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8000" dirty="0"/>
          </a:p>
          <a:p>
            <a:pPr>
              <a:spcBef>
                <a:spcPts val="0"/>
              </a:spcBef>
              <a:defRPr/>
            </a:pPr>
            <a:r>
              <a:rPr lang="en-US" sz="8000" dirty="0"/>
              <a:t>NIOSH evaluation of elastomeric respirators in the healthcare setting grant (w/ Dr. Pompeii, Baylor College of Medicine)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8000" dirty="0"/>
          </a:p>
          <a:p>
            <a:pPr>
              <a:spcBef>
                <a:spcPts val="0"/>
              </a:spcBef>
              <a:defRPr/>
            </a:pPr>
            <a:r>
              <a:rPr lang="en-US" sz="8000" dirty="0"/>
              <a:t>Participation in other funded grants:</a:t>
            </a:r>
            <a:r>
              <a:rPr lang="en-US" sz="8000" dirty="0">
                <a:solidFill>
                  <a:srgbClr val="BD4F19"/>
                </a:solidFill>
              </a:rPr>
              <a:t> </a:t>
            </a:r>
          </a:p>
          <a:p>
            <a:pPr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8000" dirty="0"/>
              <a:t>NIOSH ERC SWCOEH</a:t>
            </a:r>
          </a:p>
          <a:p>
            <a:pPr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8000" dirty="0"/>
              <a:t>TSU Health Physics Program - $11,000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en-US" sz="8000" dirty="0"/>
          </a:p>
          <a:p>
            <a:pPr>
              <a:spcBef>
                <a:spcPts val="0"/>
              </a:spcBef>
              <a:defRPr/>
            </a:pPr>
            <a:r>
              <a:rPr lang="en-US" sz="8000" dirty="0"/>
              <a:t>COVID-19 related research collaborations: </a:t>
            </a:r>
          </a:p>
          <a:p>
            <a:pPr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7600" dirty="0"/>
              <a:t>Dr. Amber Luong – evaluating decontamination methods for N95 respirators</a:t>
            </a:r>
          </a:p>
          <a:p>
            <a:pPr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7600" dirty="0"/>
              <a:t>Dr. Mary (Cindy) Farach Carson – evaluating novel N95 respirator </a:t>
            </a:r>
            <a:r>
              <a:rPr lang="en-US" sz="7600" dirty="0" smtClean="0"/>
              <a:t>product</a:t>
            </a:r>
          </a:p>
          <a:p>
            <a:pPr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7600" dirty="0" smtClean="0"/>
              <a:t>Memorial Hermann Hospital N95 reprocessing center – validation and management</a:t>
            </a:r>
            <a:endParaRPr lang="en-US" sz="7600" dirty="0"/>
          </a:p>
          <a:p>
            <a:pPr lvl="1">
              <a:spcBef>
                <a:spcPts val="0"/>
              </a:spcBef>
              <a:buFont typeface="Arial" charset="0"/>
              <a:buChar char="•"/>
              <a:defRPr/>
            </a:pPr>
            <a:endParaRPr lang="en-US" sz="7600" dirty="0"/>
          </a:p>
          <a:p>
            <a:pPr>
              <a:spcBef>
                <a:spcPts val="0"/>
              </a:spcBef>
              <a:defRPr/>
            </a:pPr>
            <a:r>
              <a:rPr lang="en-US" sz="8000" dirty="0"/>
              <a:t>Advising and hosting students for research projects and associated publications:</a:t>
            </a:r>
            <a:endParaRPr lang="en-US" sz="2500" dirty="0"/>
          </a:p>
          <a:p>
            <a:pPr marL="457200" lvl="1" indent="0">
              <a:buNone/>
              <a:defRPr/>
            </a:pPr>
            <a:r>
              <a:rPr lang="en-US" sz="3600" dirty="0"/>
              <a:t>Zapata J.R., Stewart J., Kelly K.O., Taylor A.R., Martinez E.I., </a:t>
            </a:r>
            <a:r>
              <a:rPr lang="en-US" sz="3600" dirty="0" err="1"/>
              <a:t>Amoako</a:t>
            </a:r>
            <a:r>
              <a:rPr lang="en-US" sz="3600" dirty="0"/>
              <a:t> K., Gutierrez J.M., Emery R.J., Cheng S.Y., Patlovich S.J., Harvey M.C. A Cyclotron Decommissioning Radiological Assessment Exercise Performed by Student Mentees Underrepresented in the Radiation Safety Profession. </a:t>
            </a:r>
            <a:r>
              <a:rPr lang="en-US" sz="3600" i="1" dirty="0"/>
              <a:t>Health Physics</a:t>
            </a:r>
            <a:r>
              <a:rPr lang="en-US" sz="3600" dirty="0"/>
              <a:t>, in publication July 2020. </a:t>
            </a:r>
          </a:p>
          <a:p>
            <a:pPr marL="457200" lvl="1" indent="0">
              <a:buNone/>
              <a:defRPr/>
            </a:pPr>
            <a:r>
              <a:rPr lang="en-US" sz="3600" dirty="0" smtClean="0"/>
              <a:t>Emery</a:t>
            </a:r>
            <a:r>
              <a:rPr lang="en-US" sz="3600" dirty="0"/>
              <a:t>, R.J., Rios, J., Becker, Z.B., Haltiwanger, B., &amp; Patlovich, S.J. Characterization of Work Settings in Which Biosafety Professionals Conduct Operations: Results from the First Survey of the Biosafety Analytics Initiative Survey Series. </a:t>
            </a:r>
            <a:r>
              <a:rPr lang="en-US" sz="3600" i="1" dirty="0"/>
              <a:t>Applied Biosafety</a:t>
            </a:r>
            <a:r>
              <a:rPr lang="en-US" sz="3600" dirty="0"/>
              <a:t>, Volume 25, Number 2, 2020</a:t>
            </a:r>
            <a:r>
              <a:rPr lang="en-US" sz="3600" dirty="0" smtClean="0"/>
              <a:t>.</a:t>
            </a:r>
          </a:p>
          <a:p>
            <a:pPr marL="457200" lvl="1" indent="0">
              <a:buNone/>
              <a:defRPr/>
            </a:pPr>
            <a:r>
              <a:rPr lang="en-US" sz="3600" dirty="0" smtClean="0"/>
              <a:t>Pompeii </a:t>
            </a:r>
            <a:r>
              <a:rPr lang="en-US" sz="3600" dirty="0"/>
              <a:t>L, Benavides E, Pop O, Rojas Y, </a:t>
            </a:r>
            <a:r>
              <a:rPr lang="en-US" sz="3600" dirty="0" smtClean="0"/>
              <a:t>Emery </a:t>
            </a:r>
            <a:r>
              <a:rPr lang="en-US" sz="3600" dirty="0"/>
              <a:t>R, </a:t>
            </a:r>
            <a:r>
              <a:rPr lang="en-US" sz="3600" dirty="0" err="1"/>
              <a:t>Delclos</a:t>
            </a:r>
            <a:r>
              <a:rPr lang="en-US" sz="3600" dirty="0"/>
              <a:t> G, Markham C, </a:t>
            </a:r>
            <a:r>
              <a:rPr lang="en-US" sz="3600" dirty="0" err="1"/>
              <a:t>Vellani</a:t>
            </a:r>
            <a:r>
              <a:rPr lang="en-US" sz="3600" dirty="0"/>
              <a:t> K, Levine N. Workplace violence in outpatient physician clinics: a systematic review. Int. J. Environ. Res. Public Health 2020, 17(18), 6587; </a:t>
            </a:r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doi.org/10.3390/ijerph17186587</a:t>
            </a:r>
            <a:endParaRPr lang="en-US" sz="3600" dirty="0"/>
          </a:p>
          <a:p>
            <a:pPr marL="457200" lvl="1" indent="0">
              <a:buNone/>
              <a:defRPr/>
            </a:pPr>
            <a:r>
              <a:rPr lang="en-US" sz="3600" dirty="0" smtClean="0"/>
              <a:t>Le</a:t>
            </a:r>
            <a:r>
              <a:rPr lang="en-US" sz="3600" dirty="0"/>
              <a:t>, AB, Lowe, JJ, Patlovich, SJ, </a:t>
            </a:r>
            <a:r>
              <a:rPr lang="en-US" sz="3600" dirty="0" smtClean="0"/>
              <a:t>Emery, </a:t>
            </a:r>
            <a:r>
              <a:rPr lang="en-US" sz="3600" dirty="0"/>
              <a:t>RJ, Beam, EL, Strain, A, Vasa, A., </a:t>
            </a:r>
            <a:r>
              <a:rPr lang="en-US" sz="3600" dirty="0" err="1"/>
              <a:t>Schwedhelm</a:t>
            </a:r>
            <a:r>
              <a:rPr lang="en-US" sz="3600" dirty="0"/>
              <a:t>, S, Gibbs, SG. Chapter 8: High-Level Containment Care (HLCC) Unit Operations. In T. </a:t>
            </a:r>
            <a:r>
              <a:rPr lang="en-US" sz="3600" dirty="0" err="1"/>
              <a:t>Cieslak</a:t>
            </a:r>
            <a:r>
              <a:rPr lang="en-US" sz="3600" dirty="0"/>
              <a:t>, M. </a:t>
            </a:r>
            <a:r>
              <a:rPr lang="en-US" sz="3600" dirty="0" err="1"/>
              <a:t>Kortepeter</a:t>
            </a:r>
            <a:r>
              <a:rPr lang="en-US" sz="3600" dirty="0"/>
              <a:t>, J. Lawler, C. </a:t>
            </a:r>
            <a:r>
              <a:rPr lang="en-US" sz="3600" dirty="0" err="1"/>
              <a:t>Kratochvil</a:t>
            </a:r>
            <a:r>
              <a:rPr lang="en-US" sz="3600" dirty="0"/>
              <a:t> (Eds.), The University of Nebraska Medical Center Isolation &amp; Quarantine Manual. Lincoln, Nebraska. University of Nebraska Press.  2019: 61- </a:t>
            </a:r>
            <a:r>
              <a:rPr lang="en-US" sz="3600" dirty="0" smtClean="0"/>
              <a:t>86.</a:t>
            </a:r>
          </a:p>
          <a:p>
            <a:pPr marL="457200" lvl="1" indent="0">
              <a:buNone/>
              <a:defRPr/>
            </a:pPr>
            <a:r>
              <a:rPr lang="en-US" sz="3600" dirty="0" smtClean="0"/>
              <a:t>Emery </a:t>
            </a:r>
            <a:r>
              <a:rPr lang="en-US" sz="3600" dirty="0"/>
              <a:t>RJ. Gaining Support for Security Programs Through Communications and Data. In: Strategic Security Management: A Risk Assessment Guide for Decision Makers, Second Edition. </a:t>
            </a:r>
            <a:r>
              <a:rPr lang="en-US" sz="3600" dirty="0" err="1"/>
              <a:t>Vallani</a:t>
            </a:r>
            <a:r>
              <a:rPr lang="en-US" sz="3600" dirty="0"/>
              <a:t> KW, CRC Press, Boca Raton FL 2019:193 -</a:t>
            </a:r>
            <a:r>
              <a:rPr lang="en-US" sz="3600" dirty="0" smtClean="0"/>
              <a:t>198.</a:t>
            </a:r>
          </a:p>
          <a:p>
            <a:pPr marL="457200" lvl="1" indent="0">
              <a:buNone/>
              <a:defRPr/>
            </a:pPr>
            <a:r>
              <a:rPr lang="en-US" sz="3600" smtClean="0"/>
              <a:t>Emery </a:t>
            </a:r>
            <a:r>
              <a:rPr lang="en-US" sz="3600" dirty="0"/>
              <a:t>RJ, Charlton MA, Brown BJ, </a:t>
            </a:r>
            <a:r>
              <a:rPr lang="en-US" sz="3600" dirty="0" err="1"/>
              <a:t>Patlovich</a:t>
            </a:r>
            <a:r>
              <a:rPr lang="en-US" sz="3600" dirty="0"/>
              <a:t> S. Contemporary industrial hygiene considerations in the health care work setting. In: Patty’s Industrial Hygiene, 7</a:t>
            </a:r>
            <a:r>
              <a:rPr lang="en-US" sz="3600" baseline="30000" dirty="0"/>
              <a:t>th</a:t>
            </a:r>
            <a:r>
              <a:rPr lang="en-US" sz="3600" dirty="0"/>
              <a:t> Edition, in publication 2020.</a:t>
            </a:r>
          </a:p>
          <a:p>
            <a:pPr marL="914400" lvl="2" indent="0">
              <a:buNone/>
              <a:defRPr/>
            </a:pPr>
            <a:endParaRPr lang="en-US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94967C3C-A92E-41D0-9BE6-7EF69FC97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96" y="1108788"/>
            <a:ext cx="11153192" cy="5334000"/>
          </a:xfrm>
          <a:prstGeom prst="rect">
            <a:avLst/>
          </a:prstGeom>
          <a:noFill/>
          <a:ln w="12700">
            <a:solidFill>
              <a:srgbClr val="BD4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0EABA73-904F-44E2-B325-EE2CAD4D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196" y="190501"/>
            <a:ext cx="3020008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n-lt"/>
              </a:rPr>
              <a:t>Summary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6A2964A-1BC5-4E09-8FC8-1B954EAE3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7897" y="1216404"/>
            <a:ext cx="10821798" cy="5091089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1600" dirty="0"/>
              <a:t>Various measures and metrics indicate that SHERM continues to meet its objective of maintaining a </a:t>
            </a:r>
            <a:r>
              <a:rPr lang="en-US" altLang="en-US" sz="1600" dirty="0">
                <a:solidFill>
                  <a:srgbClr val="BD4F19"/>
                </a:solidFill>
              </a:rPr>
              <a:t>safe and healthy</a:t>
            </a:r>
            <a:r>
              <a:rPr lang="en-US" altLang="en-US" sz="1600" dirty="0">
                <a:solidFill>
                  <a:srgbClr val="990033"/>
                </a:solidFill>
              </a:rPr>
              <a:t> </a:t>
            </a:r>
            <a:r>
              <a:rPr lang="en-US" altLang="en-US" sz="1600" dirty="0"/>
              <a:t>working and learning</a:t>
            </a:r>
            <a:r>
              <a:rPr lang="en-US" altLang="en-US" sz="1600" dirty="0">
                <a:solidFill>
                  <a:srgbClr val="990033"/>
                </a:solidFill>
              </a:rPr>
              <a:t> </a:t>
            </a:r>
            <a:r>
              <a:rPr lang="en-US" altLang="en-US" sz="1600" dirty="0">
                <a:solidFill>
                  <a:srgbClr val="BD4F19"/>
                </a:solidFill>
              </a:rPr>
              <a:t>environment</a:t>
            </a:r>
            <a:r>
              <a:rPr lang="en-US" altLang="en-US" sz="1600" dirty="0"/>
              <a:t> in a </a:t>
            </a:r>
            <a:r>
              <a:rPr lang="en-US" altLang="en-US" sz="1600" dirty="0">
                <a:solidFill>
                  <a:srgbClr val="BD4F19"/>
                </a:solidFill>
              </a:rPr>
              <a:t>cost effective</a:t>
            </a:r>
            <a:r>
              <a:rPr lang="en-US" altLang="en-US" sz="1600" dirty="0"/>
              <a:t> manner that </a:t>
            </a:r>
            <a:r>
              <a:rPr lang="en-US" altLang="en-US" sz="1600" dirty="0">
                <a:solidFill>
                  <a:srgbClr val="BD4F19"/>
                </a:solidFill>
              </a:rPr>
              <a:t>doesn’t interfere with operations, while also making active contributions to the institutional missions</a:t>
            </a:r>
            <a:r>
              <a:rPr lang="en-US" altLang="en-US" sz="1600" dirty="0"/>
              <a:t>:</a:t>
            </a:r>
          </a:p>
          <a:p>
            <a:pPr lvl="1">
              <a:defRPr/>
            </a:pPr>
            <a:r>
              <a:rPr lang="en-US" altLang="en-US" sz="1600" dirty="0"/>
              <a:t>Injury rates continue to be among the lowest within the UT System</a:t>
            </a:r>
          </a:p>
          <a:p>
            <a:pPr lvl="1">
              <a:defRPr/>
            </a:pPr>
            <a:r>
              <a:rPr lang="en-US" altLang="en-US" sz="1600" dirty="0"/>
              <a:t>Despite continued growth in the research enterprise, hazardous waste costs aggressively contained</a:t>
            </a:r>
          </a:p>
          <a:p>
            <a:pPr lvl="1">
              <a:defRPr/>
            </a:pPr>
            <a:r>
              <a:rPr lang="en-US" altLang="en-US" sz="1600" dirty="0"/>
              <a:t>Client satisfaction continues to be measurably high</a:t>
            </a:r>
          </a:p>
          <a:p>
            <a:pPr lvl="1">
              <a:defRPr/>
            </a:pPr>
            <a:r>
              <a:rPr lang="en-US" altLang="en-US" sz="1600" dirty="0"/>
              <a:t>And while providing these services, SHERM also actively contributes to the teaching, research, and community service missions of the institution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6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1600" dirty="0"/>
              <a:t>The major area of current institutional growth is in the clinical setting, so SHERM will need to adjust accordingly to support this enterprises</a:t>
            </a:r>
          </a:p>
          <a:p>
            <a:pPr marL="0" indent="0">
              <a:buNone/>
              <a:defRPr/>
            </a:pPr>
            <a:endParaRPr lang="en-US" altLang="en-US" sz="16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1600" dirty="0"/>
              <a:t>The impending discontinuance of the UTS WCI Resource Allocation Program represents a challenge, especially for the Occupational Health program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sz="16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1600" dirty="0"/>
              <a:t>A successful safety program is largely “people powered” – the </a:t>
            </a:r>
            <a:r>
              <a:rPr lang="en-US" altLang="en-US" sz="1600" dirty="0">
                <a:solidFill>
                  <a:srgbClr val="BD4F19"/>
                </a:solidFill>
              </a:rPr>
              <a:t>services most valued by clients cannot be automated!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sz="1600" dirty="0">
              <a:solidFill>
                <a:srgbClr val="A5002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1600" dirty="0"/>
              <a:t>SHERM resource needs will continue to be </a:t>
            </a:r>
            <a:r>
              <a:rPr lang="en-US" altLang="en-US" sz="1600" dirty="0">
                <a:solidFill>
                  <a:srgbClr val="BD4F19"/>
                </a:solidFill>
              </a:rPr>
              <a:t>driven primarily by the square footage to which services are provided</a:t>
            </a:r>
            <a:r>
              <a:rPr lang="en-US" altLang="en-US" sz="1600" dirty="0"/>
              <a:t> (total, lab and clinic square footage) and geographic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56370E-5CA0-40D7-B480-B3509099B5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69" y="2502487"/>
            <a:ext cx="3255862" cy="18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45B6-5596-4A03-9B06-79BD94CF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SHERM’s Four Key Performance Indicators (KPI) for Safety Services to the Institution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09407-F280-461F-9A82-71581037AA3F}"/>
              </a:ext>
            </a:extLst>
          </p:cNvPr>
          <p:cNvSpPr txBox="1"/>
          <p:nvPr/>
        </p:nvSpPr>
        <p:spPr>
          <a:xfrm>
            <a:off x="2342766" y="2620027"/>
            <a:ext cx="2528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BD4F19"/>
                </a:solidFill>
              </a:rPr>
              <a:t>KPI #1 Losses</a:t>
            </a:r>
          </a:p>
          <a:p>
            <a:pPr algn="ctr"/>
            <a:r>
              <a:rPr lang="en-US" sz="2800" dirty="0" smtClean="0"/>
              <a:t>Personnel</a:t>
            </a:r>
            <a:endParaRPr lang="en-US" sz="2800" dirty="0"/>
          </a:p>
          <a:p>
            <a:pPr algn="ctr"/>
            <a:r>
              <a:rPr lang="en-US" sz="2800" dirty="0"/>
              <a:t>Property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90154-2593-419D-A3C7-BAE97F8ECF65}"/>
              </a:ext>
            </a:extLst>
          </p:cNvPr>
          <p:cNvSpPr txBox="1"/>
          <p:nvPr/>
        </p:nvSpPr>
        <p:spPr>
          <a:xfrm>
            <a:off x="2342766" y="4396631"/>
            <a:ext cx="2528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BD4F19"/>
                </a:solidFill>
              </a:rPr>
              <a:t>KPI #3 Finances</a:t>
            </a:r>
          </a:p>
          <a:p>
            <a:pPr algn="ctr"/>
            <a:r>
              <a:rPr lang="en-US" sz="2800" dirty="0"/>
              <a:t>Expenditures </a:t>
            </a:r>
          </a:p>
          <a:p>
            <a:pPr algn="ctr"/>
            <a:r>
              <a:rPr lang="en-US" sz="2800" dirty="0"/>
              <a:t>Revenues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CD8772-56B0-436A-9334-E115F69E3FBB}"/>
              </a:ext>
            </a:extLst>
          </p:cNvPr>
          <p:cNvCxnSpPr>
            <a:cxnSpLocks/>
          </p:cNvCxnSpPr>
          <p:nvPr/>
        </p:nvCxnSpPr>
        <p:spPr>
          <a:xfrm>
            <a:off x="1101012" y="4180114"/>
            <a:ext cx="9937102" cy="0"/>
          </a:xfrm>
          <a:prstGeom prst="line">
            <a:avLst/>
          </a:prstGeom>
          <a:ln w="19050">
            <a:solidFill>
              <a:srgbClr val="BD4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D3C656-1887-417F-92BD-A3EF50CC26E3}"/>
              </a:ext>
            </a:extLst>
          </p:cNvPr>
          <p:cNvCxnSpPr>
            <a:cxnSpLocks/>
          </p:cNvCxnSpPr>
          <p:nvPr/>
        </p:nvCxnSpPr>
        <p:spPr>
          <a:xfrm>
            <a:off x="5946705" y="2724536"/>
            <a:ext cx="0" cy="2929815"/>
          </a:xfrm>
          <a:prstGeom prst="line">
            <a:avLst/>
          </a:prstGeom>
          <a:ln w="19050">
            <a:solidFill>
              <a:srgbClr val="BD4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5FA6E8-4FB1-48EF-A6CF-1C99009AEA29}"/>
              </a:ext>
            </a:extLst>
          </p:cNvPr>
          <p:cNvSpPr txBox="1"/>
          <p:nvPr/>
        </p:nvSpPr>
        <p:spPr>
          <a:xfrm>
            <a:off x="6394587" y="2616299"/>
            <a:ext cx="4365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BD4F19"/>
                </a:solidFill>
              </a:rPr>
              <a:t>KPI #2 Compliance</a:t>
            </a:r>
          </a:p>
          <a:p>
            <a:pPr algn="ctr"/>
            <a:r>
              <a:rPr lang="en-US" sz="2800" dirty="0"/>
              <a:t>With external agencies </a:t>
            </a:r>
          </a:p>
          <a:p>
            <a:pPr algn="ctr"/>
            <a:r>
              <a:rPr lang="en-US" sz="2800" dirty="0"/>
              <a:t>With internal assessments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C2445-12C6-4E3E-A6E3-2BD7E0AC0FE3}"/>
              </a:ext>
            </a:extLst>
          </p:cNvPr>
          <p:cNvSpPr txBox="1"/>
          <p:nvPr/>
        </p:nvSpPr>
        <p:spPr>
          <a:xfrm>
            <a:off x="6394587" y="4396631"/>
            <a:ext cx="4365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BD4F19"/>
                </a:solidFill>
              </a:rPr>
              <a:t>KPI #4 Client Satisfaction</a:t>
            </a:r>
          </a:p>
          <a:p>
            <a:pPr algn="ctr"/>
            <a:r>
              <a:rPr lang="en-US" sz="2800" dirty="0"/>
              <a:t>External clients served</a:t>
            </a:r>
          </a:p>
          <a:p>
            <a:pPr algn="ctr"/>
            <a:r>
              <a:rPr lang="en-US" sz="2800" dirty="0"/>
              <a:t>Internal department staff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7B9443-0CC8-4710-AC4F-987D3B520E1E}"/>
              </a:ext>
            </a:extLst>
          </p:cNvPr>
          <p:cNvSpPr/>
          <p:nvPr/>
        </p:nvSpPr>
        <p:spPr>
          <a:xfrm>
            <a:off x="429208" y="1931437"/>
            <a:ext cx="11215396" cy="4674636"/>
          </a:xfrm>
          <a:prstGeom prst="rect">
            <a:avLst/>
          </a:prstGeom>
          <a:noFill/>
          <a:ln>
            <a:solidFill>
              <a:srgbClr val="BD4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AC2A-B2CB-4F87-9A37-BE056097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365125"/>
            <a:ext cx="10964411" cy="85127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KPI #1: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D253F-33C6-4DE6-BE74-8192B205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59" y="1216404"/>
            <a:ext cx="11585197" cy="5444455"/>
          </a:xfrm>
          <a:ln w="12700">
            <a:solidFill>
              <a:srgbClr val="BD4F19"/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dirty="0">
              <a:solidFill>
                <a:srgbClr val="BD4F19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BD4F19"/>
                </a:solidFill>
              </a:rPr>
              <a:t>Personnel</a:t>
            </a:r>
          </a:p>
          <a:p>
            <a:pPr lvl="1">
              <a:defRPr/>
            </a:pPr>
            <a:r>
              <a:rPr lang="en-US" dirty="0"/>
              <a:t>Numbers of first reports of injury submitted by employees, residents, students </a:t>
            </a:r>
          </a:p>
          <a:p>
            <a:pPr lvl="1">
              <a:defRPr/>
            </a:pPr>
            <a:r>
              <a:rPr lang="en-US" dirty="0"/>
              <a:t>Number of reported employee injuries and illnesses requiring medical treatment</a:t>
            </a:r>
          </a:p>
          <a:p>
            <a:pPr lvl="1">
              <a:defRPr/>
            </a:pPr>
            <a:r>
              <a:rPr lang="en-US" dirty="0"/>
              <a:t>Workers’ Compensation Insurance experience modifier</a:t>
            </a:r>
          </a:p>
          <a:p>
            <a:pPr lvl="1"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>
              <a:solidFill>
                <a:srgbClr val="BD4F19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BD4F19"/>
                </a:solidFill>
              </a:rPr>
              <a:t>Property</a:t>
            </a:r>
          </a:p>
          <a:p>
            <a:pPr lvl="1">
              <a:defRPr/>
            </a:pPr>
            <a:r>
              <a:rPr lang="en-US" dirty="0"/>
              <a:t>Losses incurred and covered by UTS Comprehensive Property Protection Program</a:t>
            </a:r>
          </a:p>
          <a:p>
            <a:pPr lvl="1">
              <a:defRPr/>
            </a:pPr>
            <a:r>
              <a:rPr lang="en-US" dirty="0"/>
              <a:t>Losses incurred  but covered by outside party</a:t>
            </a:r>
          </a:p>
          <a:p>
            <a:pPr lvl="1">
              <a:defRPr/>
            </a:pPr>
            <a:r>
              <a:rPr lang="en-US" dirty="0"/>
              <a:t>Losses retained by UTHealth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171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A6BC34-9E15-4C31-8E91-55A740C45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46831"/>
              </p:ext>
            </p:extLst>
          </p:nvPr>
        </p:nvGraphicFramePr>
        <p:xfrm>
          <a:off x="1184988" y="167951"/>
          <a:ext cx="9395926" cy="659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0F428F94-2199-4E69-834A-1EAD50240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000" dirty="0">
                <a:latin typeface="+mn-lt"/>
              </a:rPr>
              <a:t>Total Number of Employee First Reports of Injury and Subset of Compensable Claims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Submitted to UT System, FY03 to FY20</a:t>
            </a:r>
          </a:p>
        </p:txBody>
      </p:sp>
      <p:graphicFrame>
        <p:nvGraphicFramePr>
          <p:cNvPr id="24579" name="Object 5">
            <a:extLst>
              <a:ext uri="{FF2B5EF4-FFF2-40B4-BE49-F238E27FC236}">
                <a16:creationId xmlns:a16="http://schemas.microsoft.com/office/drawing/2014/main" id="{F1441BA6-B1BB-406F-8E0A-CCDD1B1DD8F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649246"/>
              </p:ext>
            </p:extLst>
          </p:nvPr>
        </p:nvGraphicFramePr>
        <p:xfrm>
          <a:off x="942392" y="1539876"/>
          <a:ext cx="9039808" cy="4497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3" imgW="8191590" imgH="4524488" progId="Excel.Sheet.8">
                  <p:embed followColorScheme="full"/>
                </p:oleObj>
              </mc:Choice>
              <mc:Fallback>
                <p:oleObj name="Worksheet" r:id="rId3" imgW="8191590" imgH="4524488" progId="Excel.Sheet.8">
                  <p:embed followColorScheme="full"/>
                  <p:pic>
                    <p:nvPicPr>
                      <p:cNvPr id="24579" name="Object 5">
                        <a:extLst>
                          <a:ext uri="{FF2B5EF4-FFF2-40B4-BE49-F238E27FC236}">
                            <a16:creationId xmlns:a16="http://schemas.microsoft.com/office/drawing/2014/main" id="{F1441BA6-B1BB-406F-8E0A-CCDD1B1DD8F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392" y="1539876"/>
                        <a:ext cx="9039808" cy="4497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Box 3">
            <a:extLst>
              <a:ext uri="{FF2B5EF4-FFF2-40B4-BE49-F238E27FC236}">
                <a16:creationId xmlns:a16="http://schemas.microsoft.com/office/drawing/2014/main" id="{4231288A-007B-4CA5-B842-B1086851E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6757" y="2135610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B5395"/>
                </a:solidFill>
                <a:latin typeface="Arial" panose="020B0604020202020204" pitchFamily="34" charset="0"/>
              </a:rPr>
              <a:t>Number of reports with no medical claims</a:t>
            </a:r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D87F6522-757C-43E7-AE24-2F790D6EC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4316" y="4405312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Number of reports with medical claims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B2E902-BB2F-4902-BB70-DF10CE0A9B4A}"/>
              </a:ext>
            </a:extLst>
          </p:cNvPr>
          <p:cNvCxnSpPr>
            <a:cxnSpLocks/>
          </p:cNvCxnSpPr>
          <p:nvPr/>
        </p:nvCxnSpPr>
        <p:spPr>
          <a:xfrm>
            <a:off x="3048000" y="1946275"/>
            <a:ext cx="0" cy="31051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Rectangle 11">
            <a:extLst>
              <a:ext uri="{FF2B5EF4-FFF2-40B4-BE49-F238E27FC236}">
                <a16:creationId xmlns:a16="http://schemas.microsoft.com/office/drawing/2014/main" id="{9DE73914-7D8A-471F-8354-78D571599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1652589"/>
            <a:ext cx="13128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777777"/>
                </a:solidFill>
                <a:latin typeface="Arial" panose="020B0604020202020204" pitchFamily="34" charset="0"/>
              </a:rPr>
              <a:t>Oversight by SHERM</a:t>
            </a:r>
          </a:p>
        </p:txBody>
      </p:sp>
      <p:sp>
        <p:nvSpPr>
          <p:cNvPr id="24584" name="TextBox 1">
            <a:extLst>
              <a:ext uri="{FF2B5EF4-FFF2-40B4-BE49-F238E27FC236}">
                <a16:creationId xmlns:a16="http://schemas.microsoft.com/office/drawing/2014/main" id="{D11C3759-9EEC-45FF-B404-BF532518D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2" y="6230937"/>
            <a:ext cx="5743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*Increase in UTP clinics has resulted in greater risk of injury due to higher clinical injury exposures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6D7734-497A-4E3C-BDFA-0B9B37C4DB72}"/>
              </a:ext>
            </a:extLst>
          </p:cNvPr>
          <p:cNvCxnSpPr>
            <a:cxnSpLocks/>
          </p:cNvCxnSpPr>
          <p:nvPr/>
        </p:nvCxnSpPr>
        <p:spPr>
          <a:xfrm>
            <a:off x="8920163" y="1854201"/>
            <a:ext cx="0" cy="31972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E38B478-58F5-49BC-80C7-46E3007511C2}"/>
              </a:ext>
            </a:extLst>
          </p:cNvPr>
          <p:cNvSpPr/>
          <p:nvPr/>
        </p:nvSpPr>
        <p:spPr>
          <a:xfrm>
            <a:off x="7980095" y="1460500"/>
            <a:ext cx="1664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Medical Residents transitioned </a:t>
            </a:r>
          </a:p>
          <a:p>
            <a:pPr algn="ctr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to become Employees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E652733-E783-4AAE-B83A-4AD76468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640" y="0"/>
            <a:ext cx="8763000" cy="1143000"/>
          </a:xfrm>
        </p:spPr>
        <p:txBody>
          <a:bodyPr/>
          <a:lstStyle/>
          <a:p>
            <a:pPr algn="ctr"/>
            <a:r>
              <a:rPr lang="en-US" altLang="en-US" sz="1600" dirty="0">
                <a:latin typeface="+mn-lt"/>
              </a:rPr>
              <a:t>Annual UTHealth Incidence Rate of Reported Employee Injuries and Illnesses </a:t>
            </a:r>
            <a:br>
              <a:rPr lang="en-US" altLang="en-US" sz="1600" dirty="0">
                <a:latin typeface="+mn-lt"/>
              </a:rPr>
            </a:br>
            <a:r>
              <a:rPr lang="en-US" altLang="en-US" sz="1600" dirty="0">
                <a:latin typeface="+mn-lt"/>
              </a:rPr>
              <a:t>Compared to National Hospital and University Rates </a:t>
            </a:r>
            <a:br>
              <a:rPr lang="en-US" altLang="en-US" sz="1600" dirty="0">
                <a:latin typeface="+mn-lt"/>
              </a:rPr>
            </a:br>
            <a:r>
              <a:rPr lang="en-US" altLang="en-US" sz="1200" dirty="0">
                <a:latin typeface="+mn-lt"/>
              </a:rPr>
              <a:t>(national data source: US Bureau of Labor Statistics)</a:t>
            </a:r>
          </a:p>
        </p:txBody>
      </p:sp>
      <p:graphicFrame>
        <p:nvGraphicFramePr>
          <p:cNvPr id="25603" name="Content Placeholder 3">
            <a:extLst>
              <a:ext uri="{FF2B5EF4-FFF2-40B4-BE49-F238E27FC236}">
                <a16:creationId xmlns:a16="http://schemas.microsoft.com/office/drawing/2014/main" id="{4E321840-82AE-4DA0-B1BE-E69DE1C1903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6093119"/>
              </p:ext>
            </p:extLst>
          </p:nvPr>
        </p:nvGraphicFramePr>
        <p:xfrm>
          <a:off x="2831840" y="1637524"/>
          <a:ext cx="6452119" cy="449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Worksheet" r:id="rId3" imgW="6181703" imgH="4505491" progId="Excel.Sheet.8">
                  <p:embed/>
                </p:oleObj>
              </mc:Choice>
              <mc:Fallback>
                <p:oleObj name="Worksheet" r:id="rId3" imgW="6181703" imgH="4505491" progId="Excel.Sheet.8">
                  <p:embed/>
                  <p:pic>
                    <p:nvPicPr>
                      <p:cNvPr id="25603" name="Content Placeholder 3">
                        <a:extLst>
                          <a:ext uri="{FF2B5EF4-FFF2-40B4-BE49-F238E27FC236}">
                            <a16:creationId xmlns:a16="http://schemas.microsoft.com/office/drawing/2014/main" id="{4E321840-82AE-4DA0-B1BE-E69DE1C19039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1840" y="1637524"/>
                        <a:ext cx="6452119" cy="449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Box 1">
            <a:extLst>
              <a:ext uri="{FF2B5EF4-FFF2-40B4-BE49-F238E27FC236}">
                <a16:creationId xmlns:a16="http://schemas.microsoft.com/office/drawing/2014/main" id="{8B46E913-8100-413F-9110-60E010FDB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1143000"/>
            <a:ext cx="28712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</a:rPr>
              <a:t>Annual Reported Injury/Illness Rates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16570F-0822-47B0-9FAE-A85B2EC9B218}"/>
              </a:ext>
            </a:extLst>
          </p:cNvPr>
          <p:cNvSpPr txBox="1"/>
          <p:nvPr/>
        </p:nvSpPr>
        <p:spPr>
          <a:xfrm>
            <a:off x="8942417" y="2780523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Hospitals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NAICS 622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BFD24-A96B-48BB-B021-451C7A39AD94}"/>
              </a:ext>
            </a:extLst>
          </p:cNvPr>
          <p:cNvSpPr txBox="1"/>
          <p:nvPr/>
        </p:nvSpPr>
        <p:spPr>
          <a:xfrm>
            <a:off x="9026329" y="4537789"/>
            <a:ext cx="914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Universities</a:t>
            </a:r>
          </a:p>
          <a:p>
            <a:r>
              <a:rPr lang="en-US" sz="1200" dirty="0">
                <a:solidFill>
                  <a:schemeClr val="accent2"/>
                </a:solidFill>
              </a:rPr>
              <a:t>NAICS 6113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3B259-B02B-4ACE-BB90-B50AD58A3849}"/>
              </a:ext>
            </a:extLst>
          </p:cNvPr>
          <p:cNvSpPr txBox="1"/>
          <p:nvPr/>
        </p:nvSpPr>
        <p:spPr>
          <a:xfrm>
            <a:off x="8890261" y="5371741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BD4F19"/>
                </a:solidFill>
              </a:rPr>
              <a:t>UTHealth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5281</Words>
  <Application>Microsoft Office PowerPoint</Application>
  <PresentationFormat>Widescreen</PresentationFormat>
  <Paragraphs>628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Worksheet</vt:lpstr>
      <vt:lpstr>Chart</vt:lpstr>
      <vt:lpstr>FY20 SHERM Metrics-Based  Performance Summary</vt:lpstr>
      <vt:lpstr>UTHealth Institutional Missions and  SHERM’s Role, Contributions</vt:lpstr>
      <vt:lpstr>COVID-19 Pandemic Impacts</vt:lpstr>
      <vt:lpstr>Summary of COVID-19 Timeline and Events</vt:lpstr>
      <vt:lpstr>SHERM’s Four Key Performance Indicators (KPI) for Safety Services to the Institution</vt:lpstr>
      <vt:lpstr>KPI #1: Losses</vt:lpstr>
      <vt:lpstr>PowerPoint Presentation</vt:lpstr>
      <vt:lpstr>Total Number of Employee First Reports of Injury and Subset of Compensable Claims  Submitted to UT System, FY03 to FY20</vt:lpstr>
      <vt:lpstr>Annual UTHealth Incidence Rate of Reported Employee Injuries and Illnesses  Compared to National Hospital and University Rates  (national data source: US Bureau of Labor Statistics)</vt:lpstr>
      <vt:lpstr>Workers’ Compensation Insurance Premium Experience Modifier for  UT System Health Institutions Fiscal Years 03 to 20 (premium rating based on a three year rolling average as compared to a baseline of 1.00)</vt:lpstr>
      <vt:lpstr>FY20 Retained Property Losses </vt:lpstr>
      <vt:lpstr>UTHealth Total Property Retained Loss Summary by Peril and Value, FY06 to FY20 </vt:lpstr>
      <vt:lpstr>COVID-19 Impacts on Losses</vt:lpstr>
      <vt:lpstr>FY21 Planned Actions - Losses</vt:lpstr>
      <vt:lpstr>KPI #2: Compliance</vt:lpstr>
      <vt:lpstr>External Agencies Inspections n= 24</vt:lpstr>
      <vt:lpstr>External Agencies Inspections n= 24</vt:lpstr>
      <vt:lpstr>External Agencies Inspections n= 24</vt:lpstr>
      <vt:lpstr>External Agencies Inspections n= 24</vt:lpstr>
      <vt:lpstr>External Agencies Inspections n= 24</vt:lpstr>
      <vt:lpstr>Non-Routine External Compliance </vt:lpstr>
      <vt:lpstr>Routine Internal Compliance Assessments</vt:lpstr>
      <vt:lpstr>Non-Routine Internal Compliance </vt:lpstr>
      <vt:lpstr>Non-Routine Internal Compliance </vt:lpstr>
      <vt:lpstr>FY21 Planned Actions - Compliance</vt:lpstr>
      <vt:lpstr>KPI #3: Finances</vt:lpstr>
      <vt:lpstr>PowerPoint Presentation</vt:lpstr>
      <vt:lpstr>PowerPoint Presentation</vt:lpstr>
      <vt:lpstr>PowerPoint Presentation</vt:lpstr>
      <vt:lpstr>FY20 Revenues</vt:lpstr>
      <vt:lpstr>UT Physicians Service Agreement</vt:lpstr>
      <vt:lpstr>UT Physicians Service Agreement</vt:lpstr>
      <vt:lpstr>Safety Support to UTHealth / UTPhysicians Clinics</vt:lpstr>
      <vt:lpstr>FY21 Planned Actions - Financial</vt:lpstr>
      <vt:lpstr>FY21 Challenges - Financial</vt:lpstr>
      <vt:lpstr>KPI #4: Client Satisfaction</vt:lpstr>
      <vt:lpstr>Client Feedback</vt:lpstr>
      <vt:lpstr>Client Satisfaction Survey (FY20)</vt:lpstr>
      <vt:lpstr>Internal Department Staff Satisfaction</vt:lpstr>
      <vt:lpstr>FY21 Planned Actions – Client Satisfaction</vt:lpstr>
      <vt:lpstr>Institutional Safety Service KPI Caveats</vt:lpstr>
      <vt:lpstr>SHERM Contribution to the Community Service Institutional Mission</vt:lpstr>
      <vt:lpstr>SHERM Contribution to the Teaching  Institutional Mission</vt:lpstr>
      <vt:lpstr>SHERM Contribution to the Research Institutional Mission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FY20 SHERM Metrics-Based  Performance Summary</dc:title>
  <dc:creator>David, Stephen</dc:creator>
  <cp:lastModifiedBy>Patlovich, Scott J</cp:lastModifiedBy>
  <cp:revision>36</cp:revision>
  <dcterms:created xsi:type="dcterms:W3CDTF">2020-12-04T16:34:50Z</dcterms:created>
  <dcterms:modified xsi:type="dcterms:W3CDTF">2021-01-08T22:34:25Z</dcterms:modified>
</cp:coreProperties>
</file>